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259" r:id="rId3"/>
    <p:sldId id="260" r:id="rId4"/>
    <p:sldId id="395" r:id="rId5"/>
    <p:sldId id="402" r:id="rId6"/>
    <p:sldId id="262" r:id="rId7"/>
    <p:sldId id="279" r:id="rId8"/>
    <p:sldId id="261" r:id="rId9"/>
    <p:sldId id="265" r:id="rId10"/>
    <p:sldId id="264" r:id="rId11"/>
    <p:sldId id="268" r:id="rId12"/>
    <p:sldId id="390" r:id="rId13"/>
    <p:sldId id="339" r:id="rId14"/>
    <p:sldId id="267" r:id="rId15"/>
    <p:sldId id="341" r:id="rId16"/>
    <p:sldId id="340" r:id="rId17"/>
    <p:sldId id="270" r:id="rId18"/>
    <p:sldId id="272" r:id="rId19"/>
    <p:sldId id="275" r:id="rId20"/>
    <p:sldId id="274" r:id="rId21"/>
    <p:sldId id="288" r:id="rId22"/>
    <p:sldId id="307" r:id="rId23"/>
    <p:sldId id="290" r:id="rId24"/>
    <p:sldId id="293" r:id="rId25"/>
    <p:sldId id="292" r:id="rId26"/>
    <p:sldId id="291" r:id="rId27"/>
    <p:sldId id="300" r:id="rId28"/>
    <p:sldId id="294" r:id="rId29"/>
    <p:sldId id="342" r:id="rId30"/>
    <p:sldId id="297" r:id="rId31"/>
    <p:sldId id="299" r:id="rId32"/>
    <p:sldId id="301" r:id="rId33"/>
    <p:sldId id="304" r:id="rId34"/>
    <p:sldId id="303" r:id="rId35"/>
    <p:sldId id="306" r:id="rId36"/>
    <p:sldId id="305" r:id="rId37"/>
    <p:sldId id="295" r:id="rId38"/>
    <p:sldId id="343" r:id="rId39"/>
    <p:sldId id="344" r:id="rId40"/>
    <p:sldId id="308" r:id="rId41"/>
    <p:sldId id="276" r:id="rId42"/>
    <p:sldId id="280" r:id="rId43"/>
    <p:sldId id="282" r:id="rId44"/>
    <p:sldId id="283" r:id="rId45"/>
    <p:sldId id="284" r:id="rId46"/>
    <p:sldId id="281" r:id="rId47"/>
    <p:sldId id="287" r:id="rId48"/>
    <p:sldId id="285" r:id="rId49"/>
    <p:sldId id="396" r:id="rId50"/>
    <p:sldId id="356" r:id="rId51"/>
    <p:sldId id="353" r:id="rId52"/>
    <p:sldId id="357" r:id="rId53"/>
    <p:sldId id="359" r:id="rId54"/>
    <p:sldId id="372" r:id="rId55"/>
    <p:sldId id="373" r:id="rId56"/>
    <p:sldId id="360" r:id="rId57"/>
    <p:sldId id="361" r:id="rId58"/>
    <p:sldId id="362" r:id="rId59"/>
    <p:sldId id="363" r:id="rId60"/>
    <p:sldId id="364" r:id="rId61"/>
    <p:sldId id="400" r:id="rId62"/>
    <p:sldId id="374" r:id="rId63"/>
    <p:sldId id="401" r:id="rId64"/>
    <p:sldId id="355" r:id="rId65"/>
    <p:sldId id="368" r:id="rId66"/>
    <p:sldId id="367" r:id="rId67"/>
    <p:sldId id="371" r:id="rId68"/>
    <p:sldId id="375" r:id="rId69"/>
    <p:sldId id="370" r:id="rId70"/>
    <p:sldId id="376" r:id="rId71"/>
    <p:sldId id="377" r:id="rId72"/>
    <p:sldId id="378" r:id="rId73"/>
    <p:sldId id="397" r:id="rId74"/>
    <p:sldId id="403" r:id="rId75"/>
    <p:sldId id="379" r:id="rId76"/>
    <p:sldId id="380" r:id="rId77"/>
    <p:sldId id="381" r:id="rId78"/>
    <p:sldId id="382" r:id="rId79"/>
    <p:sldId id="383" r:id="rId80"/>
    <p:sldId id="385" r:id="rId81"/>
    <p:sldId id="322" r:id="rId82"/>
    <p:sldId id="386" r:id="rId83"/>
    <p:sldId id="398" r:id="rId84"/>
    <p:sldId id="399" r:id="rId85"/>
    <p:sldId id="391" r:id="rId86"/>
    <p:sldId id="392" r:id="rId87"/>
    <p:sldId id="393" r:id="rId88"/>
    <p:sldId id="39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9D18E"/>
    <a:srgbClr val="C5E0B4"/>
    <a:srgbClr val="FFFFFF"/>
    <a:srgbClr val="BDD7EE"/>
    <a:srgbClr val="9DC3E6"/>
    <a:srgbClr val="000000"/>
    <a:srgbClr val="41719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13" autoAdjust="0"/>
    <p:restoredTop sz="94660"/>
  </p:normalViewPr>
  <p:slideViewPr>
    <p:cSldViewPr snapToGrid="0">
      <p:cViewPr>
        <p:scale>
          <a:sx n="80" d="100"/>
          <a:sy n="80" d="100"/>
        </p:scale>
        <p:origin x="-2250" y="-8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7-1.pdf"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7-1.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64751-BCC1-4D5D-BF12-6AF8CFFEA55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D01ACD97-6FA0-4233-86BC-C26F69CBD592}">
      <dgm:prSet phldrT="[Texte]"/>
      <dgm:spPr/>
      <dgm:t>
        <a:bodyPr/>
        <a:lstStyle/>
        <a:p>
          <a:r>
            <a:rPr lang="fr-FR" dirty="0" smtClean="0"/>
            <a:t>Mécanisme</a:t>
          </a:r>
          <a:endParaRPr lang="fr-FR" dirty="0"/>
        </a:p>
      </dgm:t>
    </dgm:pt>
    <dgm:pt modelId="{A6F9E04B-901F-4AE9-8BC9-053E078398DA}" type="parTrans" cxnId="{9F6535C0-4754-471C-BA1A-B3499E405374}">
      <dgm:prSet/>
      <dgm:spPr/>
      <dgm:t>
        <a:bodyPr/>
        <a:lstStyle/>
        <a:p>
          <a:endParaRPr lang="fr-FR"/>
        </a:p>
      </dgm:t>
    </dgm:pt>
    <dgm:pt modelId="{94AC122C-243A-4CAB-B4EE-1C8634D25B42}" type="sibTrans" cxnId="{9F6535C0-4754-471C-BA1A-B3499E405374}">
      <dgm:prSet/>
      <dgm:spPr/>
      <dgm:t>
        <a:bodyPr/>
        <a:lstStyle/>
        <a:p>
          <a:endParaRPr lang="fr-FR"/>
        </a:p>
      </dgm:t>
    </dgm:pt>
    <dgm:pt modelId="{39FC7968-6C28-471F-BECF-73D75836690E}">
      <dgm:prSet phldrT="[Texte]"/>
      <dgm:spPr/>
      <dgm:t>
        <a:bodyPr/>
        <a:lstStyle/>
        <a:p>
          <a:r>
            <a:rPr lang="fr-FR" dirty="0" smtClean="0"/>
            <a:t>Fixations</a:t>
          </a:r>
        </a:p>
        <a:p>
          <a:r>
            <a:rPr lang="fr-FR" dirty="0" smtClean="0">
              <a:hlinkClick xmlns:r="http://schemas.openxmlformats.org/officeDocument/2006/relationships" r:id="rId1" action="ppaction://hlinkfile"/>
            </a:rPr>
            <a:t>Présentation</a:t>
          </a:r>
        </a:p>
        <a:p>
          <a:r>
            <a:rPr lang="fr-FR" dirty="0" smtClean="0">
              <a:hlinkClick xmlns:r="http://schemas.openxmlformats.org/officeDocument/2006/relationships" r:id="rId1" action="ppaction://hlinkfile"/>
            </a:rPr>
            <a:t>7b</a:t>
          </a:r>
          <a:endParaRPr lang="fr-FR" dirty="0"/>
        </a:p>
      </dgm:t>
    </dgm:pt>
    <dgm:pt modelId="{93EBCF43-E20E-4B9A-B18A-CB6556664761}" type="parTrans" cxnId="{2806C51A-5DCB-4AA4-9C76-859F77EBA07F}">
      <dgm:prSet/>
      <dgm:spPr/>
      <dgm:t>
        <a:bodyPr/>
        <a:lstStyle/>
        <a:p>
          <a:endParaRPr lang="fr-FR"/>
        </a:p>
      </dgm:t>
    </dgm:pt>
    <dgm:pt modelId="{B09A678C-8AA0-415A-B2F9-F690F79D8093}" type="sibTrans" cxnId="{2806C51A-5DCB-4AA4-9C76-859F77EBA07F}">
      <dgm:prSet/>
      <dgm:spPr/>
      <dgm:t>
        <a:bodyPr/>
        <a:lstStyle/>
        <a:p>
          <a:endParaRPr lang="fr-FR"/>
        </a:p>
      </dgm:t>
    </dgm:pt>
    <dgm:pt modelId="{B6419AC3-241B-43B5-BC14-634D46754325}">
      <dgm:prSet phldrT="[Texte]"/>
      <dgm:spPr>
        <a:ln w="57150">
          <a:solidFill>
            <a:srgbClr val="FF0000"/>
          </a:solidFill>
        </a:ln>
      </dgm:spPr>
      <dgm:t>
        <a:bodyPr/>
        <a:lstStyle/>
        <a:p>
          <a:r>
            <a:rPr lang="fr-FR" dirty="0" smtClean="0"/>
            <a:t>Transmission</a:t>
          </a:r>
        </a:p>
        <a:p>
          <a:r>
            <a:rPr lang="fr-FR" dirty="0" smtClean="0"/>
            <a:t>Présentation</a:t>
          </a:r>
        </a:p>
        <a:p>
          <a:r>
            <a:rPr lang="fr-FR" dirty="0" smtClean="0"/>
            <a:t>9</a:t>
          </a:r>
          <a:endParaRPr lang="fr-FR" dirty="0"/>
        </a:p>
      </dgm:t>
    </dgm:pt>
    <dgm:pt modelId="{58456708-4DFA-4FEE-91FD-96A9EFE68492}" type="parTrans" cxnId="{A449F32B-711D-41C9-AF24-3621F7230357}">
      <dgm:prSet/>
      <dgm:spPr/>
      <dgm:t>
        <a:bodyPr/>
        <a:lstStyle/>
        <a:p>
          <a:endParaRPr lang="fr-FR"/>
        </a:p>
      </dgm:t>
    </dgm:pt>
    <dgm:pt modelId="{B13EBDE8-CBAF-48EC-8C7F-5208F59E8163}" type="sibTrans" cxnId="{A449F32B-711D-41C9-AF24-3621F7230357}">
      <dgm:prSet/>
      <dgm:spPr/>
      <dgm:t>
        <a:bodyPr/>
        <a:lstStyle/>
        <a:p>
          <a:endParaRPr lang="fr-FR"/>
        </a:p>
      </dgm:t>
    </dgm:pt>
    <dgm:pt modelId="{8BAB7EE1-B404-42FC-9BA7-EB158F57A5AE}">
      <dgm:prSet phldrT="[Texte]"/>
      <dgm:spPr>
        <a:ln w="76200">
          <a:solidFill>
            <a:schemeClr val="bg1"/>
          </a:solidFill>
        </a:ln>
      </dgm:spPr>
      <dgm:t>
        <a:bodyPr/>
        <a:lstStyle/>
        <a:p>
          <a:r>
            <a:rPr lang="fr-FR" dirty="0" smtClean="0"/>
            <a:t>Etanchéité</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8</a:t>
          </a:r>
          <a:endParaRPr lang="fr-FR" dirty="0"/>
        </a:p>
      </dgm:t>
    </dgm:pt>
    <dgm:pt modelId="{C7C854F6-8B6D-4BE9-8A9D-ECC45881E19A}" type="parTrans" cxnId="{327E6FC4-C32F-4860-B724-3506D8D8F221}">
      <dgm:prSet/>
      <dgm:spPr/>
      <dgm:t>
        <a:bodyPr/>
        <a:lstStyle/>
        <a:p>
          <a:endParaRPr lang="fr-FR"/>
        </a:p>
      </dgm:t>
    </dgm:pt>
    <dgm:pt modelId="{89BF6683-38C7-4B1F-8CD6-92629D0E46BA}" type="sibTrans" cxnId="{327E6FC4-C32F-4860-B724-3506D8D8F221}">
      <dgm:prSet/>
      <dgm:spPr/>
      <dgm:t>
        <a:bodyPr/>
        <a:lstStyle/>
        <a:p>
          <a:endParaRPr lang="fr-FR"/>
        </a:p>
      </dgm:t>
    </dgm:pt>
    <dgm:pt modelId="{2DF4CB0E-E4C6-4562-BF06-CAD18D6F8FF5}">
      <dgm:prSet phldrT="[Texte]"/>
      <dgm:spPr>
        <a:ln w="76200">
          <a:solidFill>
            <a:schemeClr val="bg1"/>
          </a:solidFill>
        </a:ln>
      </dgm:spPr>
      <dgm:t>
        <a:bodyPr/>
        <a:lstStyle/>
        <a:p>
          <a:r>
            <a:rPr lang="fr-FR" dirty="0" smtClean="0"/>
            <a:t>Guidage de rotation</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8</a:t>
          </a:r>
          <a:endParaRPr lang="fr-FR" dirty="0"/>
        </a:p>
      </dgm:t>
    </dgm:pt>
    <dgm:pt modelId="{D2D16082-1974-4B1A-AE83-A518B4AEA1B7}" type="parTrans" cxnId="{F7FFBBE6-4A72-4680-B14B-C58F8ABD6CDA}">
      <dgm:prSet/>
      <dgm:spPr/>
      <dgm:t>
        <a:bodyPr/>
        <a:lstStyle/>
        <a:p>
          <a:endParaRPr lang="fr-FR"/>
        </a:p>
      </dgm:t>
    </dgm:pt>
    <dgm:pt modelId="{8E0FE731-2CA6-451B-8774-860FE5BBC0CE}" type="sibTrans" cxnId="{F7FFBBE6-4A72-4680-B14B-C58F8ABD6CDA}">
      <dgm:prSet/>
      <dgm:spPr/>
      <dgm:t>
        <a:bodyPr/>
        <a:lstStyle/>
        <a:p>
          <a:endParaRPr lang="fr-FR"/>
        </a:p>
      </dgm:t>
    </dgm:pt>
    <dgm:pt modelId="{3435CAF4-217F-40C0-9729-0504C03668A0}" type="pres">
      <dgm:prSet presAssocID="{15264751-BCC1-4D5D-BF12-6AF8CFFEA55E}" presName="Name0" presStyleCnt="0">
        <dgm:presLayoutVars>
          <dgm:chMax val="1"/>
          <dgm:dir/>
          <dgm:animLvl val="ctr"/>
          <dgm:resizeHandles val="exact"/>
        </dgm:presLayoutVars>
      </dgm:prSet>
      <dgm:spPr/>
      <dgm:t>
        <a:bodyPr/>
        <a:lstStyle/>
        <a:p>
          <a:endParaRPr lang="en-US"/>
        </a:p>
      </dgm:t>
    </dgm:pt>
    <dgm:pt modelId="{E376A9EA-1F4A-4DE6-8A27-A712B84B308A}" type="pres">
      <dgm:prSet presAssocID="{D01ACD97-6FA0-4233-86BC-C26F69CBD592}" presName="centerShape" presStyleLbl="node0" presStyleIdx="0" presStyleCnt="1"/>
      <dgm:spPr/>
      <dgm:t>
        <a:bodyPr/>
        <a:lstStyle/>
        <a:p>
          <a:endParaRPr lang="en-US"/>
        </a:p>
      </dgm:t>
    </dgm:pt>
    <dgm:pt modelId="{FD73ECC0-F505-4CDC-93CC-991A0806E148}" type="pres">
      <dgm:prSet presAssocID="{93EBCF43-E20E-4B9A-B18A-CB6556664761}" presName="parTrans" presStyleLbl="sibTrans2D1" presStyleIdx="0" presStyleCnt="4"/>
      <dgm:spPr/>
      <dgm:t>
        <a:bodyPr/>
        <a:lstStyle/>
        <a:p>
          <a:endParaRPr lang="en-US"/>
        </a:p>
      </dgm:t>
    </dgm:pt>
    <dgm:pt modelId="{76BD607E-1492-4058-96B1-0E21B5283776}" type="pres">
      <dgm:prSet presAssocID="{93EBCF43-E20E-4B9A-B18A-CB6556664761}" presName="connectorText" presStyleLbl="sibTrans2D1" presStyleIdx="0" presStyleCnt="4"/>
      <dgm:spPr/>
      <dgm:t>
        <a:bodyPr/>
        <a:lstStyle/>
        <a:p>
          <a:endParaRPr lang="en-US"/>
        </a:p>
      </dgm:t>
    </dgm:pt>
    <dgm:pt modelId="{61352B75-31B8-4EAE-BF0E-C316A0CE96C0}" type="pres">
      <dgm:prSet presAssocID="{39FC7968-6C28-471F-BECF-73D75836690E}" presName="node" presStyleLbl="node1" presStyleIdx="0" presStyleCnt="4">
        <dgm:presLayoutVars>
          <dgm:bulletEnabled val="1"/>
        </dgm:presLayoutVars>
      </dgm:prSet>
      <dgm:spPr/>
      <dgm:t>
        <a:bodyPr/>
        <a:lstStyle/>
        <a:p>
          <a:endParaRPr lang="en-US"/>
        </a:p>
      </dgm:t>
    </dgm:pt>
    <dgm:pt modelId="{5E941FA3-0030-44A9-BC33-F64207AAD313}" type="pres">
      <dgm:prSet presAssocID="{58456708-4DFA-4FEE-91FD-96A9EFE68492}" presName="parTrans" presStyleLbl="sibTrans2D1" presStyleIdx="1" presStyleCnt="4"/>
      <dgm:spPr/>
      <dgm:t>
        <a:bodyPr/>
        <a:lstStyle/>
        <a:p>
          <a:endParaRPr lang="en-US"/>
        </a:p>
      </dgm:t>
    </dgm:pt>
    <dgm:pt modelId="{03CD66B1-CDAF-4C31-9966-FD759753C204}" type="pres">
      <dgm:prSet presAssocID="{58456708-4DFA-4FEE-91FD-96A9EFE68492}" presName="connectorText" presStyleLbl="sibTrans2D1" presStyleIdx="1" presStyleCnt="4"/>
      <dgm:spPr/>
      <dgm:t>
        <a:bodyPr/>
        <a:lstStyle/>
        <a:p>
          <a:endParaRPr lang="en-US"/>
        </a:p>
      </dgm:t>
    </dgm:pt>
    <dgm:pt modelId="{11F8D090-23CD-4C50-A108-7283CCECD497}" type="pres">
      <dgm:prSet presAssocID="{B6419AC3-241B-43B5-BC14-634D46754325}" presName="node" presStyleLbl="node1" presStyleIdx="1" presStyleCnt="4">
        <dgm:presLayoutVars>
          <dgm:bulletEnabled val="1"/>
        </dgm:presLayoutVars>
      </dgm:prSet>
      <dgm:spPr/>
      <dgm:t>
        <a:bodyPr/>
        <a:lstStyle/>
        <a:p>
          <a:endParaRPr lang="en-US"/>
        </a:p>
      </dgm:t>
    </dgm:pt>
    <dgm:pt modelId="{DE628CE8-20A2-4071-B6A5-66904D8B0779}" type="pres">
      <dgm:prSet presAssocID="{C7C854F6-8B6D-4BE9-8A9D-ECC45881E19A}" presName="parTrans" presStyleLbl="sibTrans2D1" presStyleIdx="2" presStyleCnt="4"/>
      <dgm:spPr/>
      <dgm:t>
        <a:bodyPr/>
        <a:lstStyle/>
        <a:p>
          <a:endParaRPr lang="en-US"/>
        </a:p>
      </dgm:t>
    </dgm:pt>
    <dgm:pt modelId="{1F7B5DEE-0115-496A-AD6E-FF9928261FE3}" type="pres">
      <dgm:prSet presAssocID="{C7C854F6-8B6D-4BE9-8A9D-ECC45881E19A}" presName="connectorText" presStyleLbl="sibTrans2D1" presStyleIdx="2" presStyleCnt="4"/>
      <dgm:spPr/>
      <dgm:t>
        <a:bodyPr/>
        <a:lstStyle/>
        <a:p>
          <a:endParaRPr lang="en-US"/>
        </a:p>
      </dgm:t>
    </dgm:pt>
    <dgm:pt modelId="{8E2392B0-E328-46DC-A0FC-0466ED2ECC4A}" type="pres">
      <dgm:prSet presAssocID="{8BAB7EE1-B404-42FC-9BA7-EB158F57A5AE}" presName="node" presStyleLbl="node1" presStyleIdx="2" presStyleCnt="4">
        <dgm:presLayoutVars>
          <dgm:bulletEnabled val="1"/>
        </dgm:presLayoutVars>
      </dgm:prSet>
      <dgm:spPr/>
      <dgm:t>
        <a:bodyPr/>
        <a:lstStyle/>
        <a:p>
          <a:endParaRPr lang="en-US"/>
        </a:p>
      </dgm:t>
    </dgm:pt>
    <dgm:pt modelId="{77C0B272-3EC7-45CE-9E99-B85A04378D09}" type="pres">
      <dgm:prSet presAssocID="{D2D16082-1974-4B1A-AE83-A518B4AEA1B7}" presName="parTrans" presStyleLbl="sibTrans2D1" presStyleIdx="3" presStyleCnt="4"/>
      <dgm:spPr/>
      <dgm:t>
        <a:bodyPr/>
        <a:lstStyle/>
        <a:p>
          <a:endParaRPr lang="en-US"/>
        </a:p>
      </dgm:t>
    </dgm:pt>
    <dgm:pt modelId="{FFE52641-1A82-4468-A3DC-34ED71C3E071}" type="pres">
      <dgm:prSet presAssocID="{D2D16082-1974-4B1A-AE83-A518B4AEA1B7}" presName="connectorText" presStyleLbl="sibTrans2D1" presStyleIdx="3" presStyleCnt="4"/>
      <dgm:spPr/>
      <dgm:t>
        <a:bodyPr/>
        <a:lstStyle/>
        <a:p>
          <a:endParaRPr lang="en-US"/>
        </a:p>
      </dgm:t>
    </dgm:pt>
    <dgm:pt modelId="{CB95D318-27E5-42CA-BD38-B4A02E7AEAD7}" type="pres">
      <dgm:prSet presAssocID="{2DF4CB0E-E4C6-4562-BF06-CAD18D6F8FF5}" presName="node" presStyleLbl="node1" presStyleIdx="3" presStyleCnt="4">
        <dgm:presLayoutVars>
          <dgm:bulletEnabled val="1"/>
        </dgm:presLayoutVars>
      </dgm:prSet>
      <dgm:spPr/>
      <dgm:t>
        <a:bodyPr/>
        <a:lstStyle/>
        <a:p>
          <a:endParaRPr lang="en-US"/>
        </a:p>
      </dgm:t>
    </dgm:pt>
  </dgm:ptLst>
  <dgm:cxnLst>
    <dgm:cxn modelId="{D903DE6D-68D9-4753-A91E-D1EDC5401F1E}" type="presOf" srcId="{15264751-BCC1-4D5D-BF12-6AF8CFFEA55E}" destId="{3435CAF4-217F-40C0-9729-0504C03668A0}" srcOrd="0" destOrd="0" presId="urn:microsoft.com/office/officeart/2005/8/layout/radial5"/>
    <dgm:cxn modelId="{1072DC4A-50F6-4FE7-8A50-1DAA11342324}" type="presOf" srcId="{2DF4CB0E-E4C6-4562-BF06-CAD18D6F8FF5}" destId="{CB95D318-27E5-42CA-BD38-B4A02E7AEAD7}" srcOrd="0" destOrd="0" presId="urn:microsoft.com/office/officeart/2005/8/layout/radial5"/>
    <dgm:cxn modelId="{138E8B7D-64D2-4804-9583-65AD3D7729B9}" type="presOf" srcId="{C7C854F6-8B6D-4BE9-8A9D-ECC45881E19A}" destId="{DE628CE8-20A2-4071-B6A5-66904D8B0779}" srcOrd="0" destOrd="0" presId="urn:microsoft.com/office/officeart/2005/8/layout/radial5"/>
    <dgm:cxn modelId="{C4ED668E-F0C5-481E-8ECD-FE32719FB4FF}" type="presOf" srcId="{39FC7968-6C28-471F-BECF-73D75836690E}" destId="{61352B75-31B8-4EAE-BF0E-C316A0CE96C0}" srcOrd="0" destOrd="0" presId="urn:microsoft.com/office/officeart/2005/8/layout/radial5"/>
    <dgm:cxn modelId="{61A7BBEC-EAA0-4491-BA49-74DE2545E354}" type="presOf" srcId="{D2D16082-1974-4B1A-AE83-A518B4AEA1B7}" destId="{77C0B272-3EC7-45CE-9E99-B85A04378D09}" srcOrd="0" destOrd="0" presId="urn:microsoft.com/office/officeart/2005/8/layout/radial5"/>
    <dgm:cxn modelId="{94401120-4045-4FC9-8354-0AB08307B25E}" type="presOf" srcId="{8BAB7EE1-B404-42FC-9BA7-EB158F57A5AE}" destId="{8E2392B0-E328-46DC-A0FC-0466ED2ECC4A}" srcOrd="0" destOrd="0" presId="urn:microsoft.com/office/officeart/2005/8/layout/radial5"/>
    <dgm:cxn modelId="{F7FFBBE6-4A72-4680-B14B-C58F8ABD6CDA}" srcId="{D01ACD97-6FA0-4233-86BC-C26F69CBD592}" destId="{2DF4CB0E-E4C6-4562-BF06-CAD18D6F8FF5}" srcOrd="3" destOrd="0" parTransId="{D2D16082-1974-4B1A-AE83-A518B4AEA1B7}" sibTransId="{8E0FE731-2CA6-451B-8774-860FE5BBC0CE}"/>
    <dgm:cxn modelId="{7FF2B52C-BE56-4B27-AFF3-F8891DC06D57}" type="presOf" srcId="{58456708-4DFA-4FEE-91FD-96A9EFE68492}" destId="{03CD66B1-CDAF-4C31-9966-FD759753C204}" srcOrd="1" destOrd="0" presId="urn:microsoft.com/office/officeart/2005/8/layout/radial5"/>
    <dgm:cxn modelId="{8B2ABD8C-7CC7-413C-BE6B-906F8D014656}" type="presOf" srcId="{93EBCF43-E20E-4B9A-B18A-CB6556664761}" destId="{76BD607E-1492-4058-96B1-0E21B5283776}" srcOrd="1" destOrd="0" presId="urn:microsoft.com/office/officeart/2005/8/layout/radial5"/>
    <dgm:cxn modelId="{4A4862B2-8280-4F18-A669-96D16A7DCA87}" type="presOf" srcId="{D01ACD97-6FA0-4233-86BC-C26F69CBD592}" destId="{E376A9EA-1F4A-4DE6-8A27-A712B84B308A}" srcOrd="0" destOrd="0" presId="urn:microsoft.com/office/officeart/2005/8/layout/radial5"/>
    <dgm:cxn modelId="{2806C51A-5DCB-4AA4-9C76-859F77EBA07F}" srcId="{D01ACD97-6FA0-4233-86BC-C26F69CBD592}" destId="{39FC7968-6C28-471F-BECF-73D75836690E}" srcOrd="0" destOrd="0" parTransId="{93EBCF43-E20E-4B9A-B18A-CB6556664761}" sibTransId="{B09A678C-8AA0-415A-B2F9-F690F79D8093}"/>
    <dgm:cxn modelId="{E9869C4A-4C7B-4045-9D73-00FB5E9DFF18}" type="presOf" srcId="{D2D16082-1974-4B1A-AE83-A518B4AEA1B7}" destId="{FFE52641-1A82-4468-A3DC-34ED71C3E071}" srcOrd="1" destOrd="0" presId="urn:microsoft.com/office/officeart/2005/8/layout/radial5"/>
    <dgm:cxn modelId="{239D215A-9126-4C7C-8D5B-A213AF142906}" type="presOf" srcId="{93EBCF43-E20E-4B9A-B18A-CB6556664761}" destId="{FD73ECC0-F505-4CDC-93CC-991A0806E148}" srcOrd="0" destOrd="0" presId="urn:microsoft.com/office/officeart/2005/8/layout/radial5"/>
    <dgm:cxn modelId="{4425A2C0-87C5-4795-AEC2-76D243C6D7E1}" type="presOf" srcId="{C7C854F6-8B6D-4BE9-8A9D-ECC45881E19A}" destId="{1F7B5DEE-0115-496A-AD6E-FF9928261FE3}" srcOrd="1" destOrd="0" presId="urn:microsoft.com/office/officeart/2005/8/layout/radial5"/>
    <dgm:cxn modelId="{9F6535C0-4754-471C-BA1A-B3499E405374}" srcId="{15264751-BCC1-4D5D-BF12-6AF8CFFEA55E}" destId="{D01ACD97-6FA0-4233-86BC-C26F69CBD592}" srcOrd="0" destOrd="0" parTransId="{A6F9E04B-901F-4AE9-8BC9-053E078398DA}" sibTransId="{94AC122C-243A-4CAB-B4EE-1C8634D25B42}"/>
    <dgm:cxn modelId="{327E6FC4-C32F-4860-B724-3506D8D8F221}" srcId="{D01ACD97-6FA0-4233-86BC-C26F69CBD592}" destId="{8BAB7EE1-B404-42FC-9BA7-EB158F57A5AE}" srcOrd="2" destOrd="0" parTransId="{C7C854F6-8B6D-4BE9-8A9D-ECC45881E19A}" sibTransId="{89BF6683-38C7-4B1F-8CD6-92629D0E46BA}"/>
    <dgm:cxn modelId="{1466B00E-D81A-4F46-BFFB-5036092F5FD1}" type="presOf" srcId="{58456708-4DFA-4FEE-91FD-96A9EFE68492}" destId="{5E941FA3-0030-44A9-BC33-F64207AAD313}" srcOrd="0" destOrd="0" presId="urn:microsoft.com/office/officeart/2005/8/layout/radial5"/>
    <dgm:cxn modelId="{A449F32B-711D-41C9-AF24-3621F7230357}" srcId="{D01ACD97-6FA0-4233-86BC-C26F69CBD592}" destId="{B6419AC3-241B-43B5-BC14-634D46754325}" srcOrd="1" destOrd="0" parTransId="{58456708-4DFA-4FEE-91FD-96A9EFE68492}" sibTransId="{B13EBDE8-CBAF-48EC-8C7F-5208F59E8163}"/>
    <dgm:cxn modelId="{D95AF6E9-2A12-477B-9B80-6C21EE49578B}" type="presOf" srcId="{B6419AC3-241B-43B5-BC14-634D46754325}" destId="{11F8D090-23CD-4C50-A108-7283CCECD497}" srcOrd="0" destOrd="0" presId="urn:microsoft.com/office/officeart/2005/8/layout/radial5"/>
    <dgm:cxn modelId="{5FE6C65B-C531-4465-84DF-22E3AE6CE2A4}" type="presParOf" srcId="{3435CAF4-217F-40C0-9729-0504C03668A0}" destId="{E376A9EA-1F4A-4DE6-8A27-A712B84B308A}" srcOrd="0" destOrd="0" presId="urn:microsoft.com/office/officeart/2005/8/layout/radial5"/>
    <dgm:cxn modelId="{DEC5BA0B-6533-48E1-A317-D435008A8840}" type="presParOf" srcId="{3435CAF4-217F-40C0-9729-0504C03668A0}" destId="{FD73ECC0-F505-4CDC-93CC-991A0806E148}" srcOrd="1" destOrd="0" presId="urn:microsoft.com/office/officeart/2005/8/layout/radial5"/>
    <dgm:cxn modelId="{7DF2370C-11A6-45CB-9B96-855BFC2DB957}" type="presParOf" srcId="{FD73ECC0-F505-4CDC-93CC-991A0806E148}" destId="{76BD607E-1492-4058-96B1-0E21B5283776}" srcOrd="0" destOrd="0" presId="urn:microsoft.com/office/officeart/2005/8/layout/radial5"/>
    <dgm:cxn modelId="{6A4A3972-4CB3-4D0C-BDD1-E89EF6ED34D4}" type="presParOf" srcId="{3435CAF4-217F-40C0-9729-0504C03668A0}" destId="{61352B75-31B8-4EAE-BF0E-C316A0CE96C0}" srcOrd="2" destOrd="0" presId="urn:microsoft.com/office/officeart/2005/8/layout/radial5"/>
    <dgm:cxn modelId="{6168828B-8930-4A3F-8C7A-4A79CC7D3B05}" type="presParOf" srcId="{3435CAF4-217F-40C0-9729-0504C03668A0}" destId="{5E941FA3-0030-44A9-BC33-F64207AAD313}" srcOrd="3" destOrd="0" presId="urn:microsoft.com/office/officeart/2005/8/layout/radial5"/>
    <dgm:cxn modelId="{59D39ED7-2598-47EB-8E18-39522DC1CB06}" type="presParOf" srcId="{5E941FA3-0030-44A9-BC33-F64207AAD313}" destId="{03CD66B1-CDAF-4C31-9966-FD759753C204}" srcOrd="0" destOrd="0" presId="urn:microsoft.com/office/officeart/2005/8/layout/radial5"/>
    <dgm:cxn modelId="{70A317D2-702F-45F6-88BB-6CA190F3CCAF}" type="presParOf" srcId="{3435CAF4-217F-40C0-9729-0504C03668A0}" destId="{11F8D090-23CD-4C50-A108-7283CCECD497}" srcOrd="4" destOrd="0" presId="urn:microsoft.com/office/officeart/2005/8/layout/radial5"/>
    <dgm:cxn modelId="{D7A266ED-5E8C-48B6-9CE7-B207FD6C6AC1}" type="presParOf" srcId="{3435CAF4-217F-40C0-9729-0504C03668A0}" destId="{DE628CE8-20A2-4071-B6A5-66904D8B0779}" srcOrd="5" destOrd="0" presId="urn:microsoft.com/office/officeart/2005/8/layout/radial5"/>
    <dgm:cxn modelId="{F52100B1-5D95-4764-BA18-6CB98535E8D1}" type="presParOf" srcId="{DE628CE8-20A2-4071-B6A5-66904D8B0779}" destId="{1F7B5DEE-0115-496A-AD6E-FF9928261FE3}" srcOrd="0" destOrd="0" presId="urn:microsoft.com/office/officeart/2005/8/layout/radial5"/>
    <dgm:cxn modelId="{228B868E-FAF7-4E78-BDA7-F1A1D316B905}" type="presParOf" srcId="{3435CAF4-217F-40C0-9729-0504C03668A0}" destId="{8E2392B0-E328-46DC-A0FC-0466ED2ECC4A}" srcOrd="6" destOrd="0" presId="urn:microsoft.com/office/officeart/2005/8/layout/radial5"/>
    <dgm:cxn modelId="{219F4AC6-EC58-4AD7-A207-A171F3A61C19}" type="presParOf" srcId="{3435CAF4-217F-40C0-9729-0504C03668A0}" destId="{77C0B272-3EC7-45CE-9E99-B85A04378D09}" srcOrd="7" destOrd="0" presId="urn:microsoft.com/office/officeart/2005/8/layout/radial5"/>
    <dgm:cxn modelId="{944C644D-F7AE-4292-8A66-527BD9826182}" type="presParOf" srcId="{77C0B272-3EC7-45CE-9E99-B85A04378D09}" destId="{FFE52641-1A82-4468-A3DC-34ED71C3E071}" srcOrd="0" destOrd="0" presId="urn:microsoft.com/office/officeart/2005/8/layout/radial5"/>
    <dgm:cxn modelId="{7D8307C8-1C22-4DBE-930B-6D3EFB9AF133}" type="presParOf" srcId="{3435CAF4-217F-40C0-9729-0504C03668A0}" destId="{CB95D318-27E5-42CA-BD38-B4A02E7AEAD7}" srcOrd="8" destOrd="0" presId="urn:microsoft.com/office/officeart/2005/8/layout/radial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6A9EA-1F4A-4DE6-8A27-A712B84B308A}">
      <dsp:nvSpPr>
        <dsp:cNvPr id="0" name=""/>
        <dsp:cNvSpPr/>
      </dsp:nvSpPr>
      <dsp:spPr>
        <a:xfrm>
          <a:off x="3283829"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fr-FR" sz="1500" kern="1200" dirty="0" smtClean="0"/>
            <a:t>Mécanisme</a:t>
          </a:r>
          <a:endParaRPr lang="fr-FR" sz="1500" kern="1200" dirty="0"/>
        </a:p>
      </dsp:txBody>
      <dsp:txXfrm>
        <a:off x="3488955" y="2170422"/>
        <a:ext cx="990433" cy="990433"/>
      </dsp:txXfrm>
    </dsp:sp>
    <dsp:sp modelId="{FD73ECC0-F505-4CDC-93CC-991A0806E148}">
      <dsp:nvSpPr>
        <dsp:cNvPr id="0" name=""/>
        <dsp:cNvSpPr/>
      </dsp:nvSpPr>
      <dsp:spPr>
        <a:xfrm rot="16200000">
          <a:off x="3835457" y="1455004"/>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1594866"/>
        <a:ext cx="208200" cy="285739"/>
      </dsp:txXfrm>
    </dsp:sp>
    <dsp:sp modelId="{61352B75-31B8-4EAE-BF0E-C316A0CE96C0}">
      <dsp:nvSpPr>
        <dsp:cNvPr id="0" name=""/>
        <dsp:cNvSpPr/>
      </dsp:nvSpPr>
      <dsp:spPr>
        <a:xfrm>
          <a:off x="3283829" y="3423"/>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Fixations</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7b</a:t>
          </a:r>
          <a:endParaRPr lang="fr-FR" sz="1400" kern="1200" dirty="0"/>
        </a:p>
      </dsp:txBody>
      <dsp:txXfrm>
        <a:off x="3488955" y="208549"/>
        <a:ext cx="990433" cy="990433"/>
      </dsp:txXfrm>
    </dsp:sp>
    <dsp:sp modelId="{5E941FA3-0030-44A9-BC33-F64207AAD313}">
      <dsp:nvSpPr>
        <dsp:cNvPr id="0" name=""/>
        <dsp:cNvSpPr/>
      </dsp:nvSpPr>
      <dsp:spPr>
        <a:xfrm>
          <a:off x="4807975"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807975" y="2522769"/>
        <a:ext cx="208200" cy="285739"/>
      </dsp:txXfrm>
    </dsp:sp>
    <dsp:sp modelId="{11F8D090-23CD-4C50-A108-7283CCECD497}">
      <dsp:nvSpPr>
        <dsp:cNvPr id="0" name=""/>
        <dsp:cNvSpPr/>
      </dsp:nvSpPr>
      <dsp:spPr>
        <a:xfrm>
          <a:off x="5245702" y="1965296"/>
          <a:ext cx="1400685" cy="1400685"/>
        </a:xfrm>
        <a:prstGeom prst="ellipse">
          <a:avLst/>
        </a:prstGeom>
        <a:solidFill>
          <a:schemeClr val="accent1">
            <a:hueOff val="0"/>
            <a:satOff val="0"/>
            <a:lumOff val="0"/>
            <a:alphaOff val="0"/>
          </a:schemeClr>
        </a:solidFill>
        <a:ln w="571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Transmission</a:t>
          </a:r>
        </a:p>
        <a:p>
          <a:pPr lvl="0" algn="ctr" defTabSz="622300">
            <a:lnSpc>
              <a:spcPct val="90000"/>
            </a:lnSpc>
            <a:spcBef>
              <a:spcPct val="0"/>
            </a:spcBef>
            <a:spcAft>
              <a:spcPct val="35000"/>
            </a:spcAft>
          </a:pPr>
          <a:r>
            <a:rPr lang="fr-FR" sz="1400" kern="1200" dirty="0" smtClean="0"/>
            <a:t>Présentation</a:t>
          </a:r>
        </a:p>
        <a:p>
          <a:pPr lvl="0" algn="ctr" defTabSz="622300">
            <a:lnSpc>
              <a:spcPct val="90000"/>
            </a:lnSpc>
            <a:spcBef>
              <a:spcPct val="0"/>
            </a:spcBef>
            <a:spcAft>
              <a:spcPct val="35000"/>
            </a:spcAft>
          </a:pPr>
          <a:r>
            <a:rPr lang="fr-FR" sz="1400" kern="1200" dirty="0" smtClean="0"/>
            <a:t>9</a:t>
          </a:r>
          <a:endParaRPr lang="fr-FR" sz="1400" kern="1200" dirty="0"/>
        </a:p>
      </dsp:txBody>
      <dsp:txXfrm>
        <a:off x="5450828" y="2170422"/>
        <a:ext cx="990433" cy="990433"/>
      </dsp:txXfrm>
    </dsp:sp>
    <dsp:sp modelId="{DE628CE8-20A2-4071-B6A5-66904D8B0779}">
      <dsp:nvSpPr>
        <dsp:cNvPr id="0" name=""/>
        <dsp:cNvSpPr/>
      </dsp:nvSpPr>
      <dsp:spPr>
        <a:xfrm rot="5400000">
          <a:off x="3835457" y="3400041"/>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3450674"/>
        <a:ext cx="208200" cy="285739"/>
      </dsp:txXfrm>
    </dsp:sp>
    <dsp:sp modelId="{8E2392B0-E328-46DC-A0FC-0466ED2ECC4A}">
      <dsp:nvSpPr>
        <dsp:cNvPr id="0" name=""/>
        <dsp:cNvSpPr/>
      </dsp:nvSpPr>
      <dsp:spPr>
        <a:xfrm>
          <a:off x="3283829" y="3927169"/>
          <a:ext cx="1400685" cy="1400685"/>
        </a:xfrm>
        <a:prstGeom prst="ellipse">
          <a:avLst/>
        </a:prstGeom>
        <a:solidFill>
          <a:schemeClr val="accent1">
            <a:hueOff val="0"/>
            <a:satOff val="0"/>
            <a:lumOff val="0"/>
            <a:alphaOff val="0"/>
          </a:schemeClr>
        </a:solidFill>
        <a:ln w="762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Etanchéité</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3488955" y="4132295"/>
        <a:ext cx="990433" cy="990433"/>
      </dsp:txXfrm>
    </dsp:sp>
    <dsp:sp modelId="{77C0B272-3EC7-45CE-9E99-B85A04378D09}">
      <dsp:nvSpPr>
        <dsp:cNvPr id="0" name=""/>
        <dsp:cNvSpPr/>
      </dsp:nvSpPr>
      <dsp:spPr>
        <a:xfrm rot="10800000">
          <a:off x="2862938"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952167" y="2522769"/>
        <a:ext cx="208200" cy="285739"/>
      </dsp:txXfrm>
    </dsp:sp>
    <dsp:sp modelId="{CB95D318-27E5-42CA-BD38-B4A02E7AEAD7}">
      <dsp:nvSpPr>
        <dsp:cNvPr id="0" name=""/>
        <dsp:cNvSpPr/>
      </dsp:nvSpPr>
      <dsp:spPr>
        <a:xfrm>
          <a:off x="1321956" y="1965296"/>
          <a:ext cx="1400685" cy="1400685"/>
        </a:xfrm>
        <a:prstGeom prst="ellipse">
          <a:avLst/>
        </a:prstGeom>
        <a:solidFill>
          <a:schemeClr val="accent1">
            <a:hueOff val="0"/>
            <a:satOff val="0"/>
            <a:lumOff val="0"/>
            <a:alphaOff val="0"/>
          </a:schemeClr>
        </a:solidFill>
        <a:ln w="762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Guidage de rotation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1527082" y="2170422"/>
        <a:ext cx="990433" cy="99043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4F8E6-0A29-4B09-B6D3-2CB120EE6AA0}" type="datetimeFigureOut">
              <a:rPr lang="en-US" smtClean="0"/>
              <a:pPr/>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C0753-A517-4161-B2FA-DCFD5A6B4C88}" type="slidenum">
              <a:rPr lang="en-US" smtClean="0"/>
              <a:pPr/>
              <a:t>‹N°›</a:t>
            </a:fld>
            <a:endParaRPr lang="en-US"/>
          </a:p>
        </p:txBody>
      </p:sp>
    </p:spTree>
    <p:extLst>
      <p:ext uri="{BB962C8B-B14F-4D97-AF65-F5344CB8AC3E}">
        <p14:creationId xmlns:p14="http://schemas.microsoft.com/office/powerpoint/2010/main" val="1679434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EC0753-A517-4161-B2FA-DCFD5A6B4C88}" type="slidenum">
              <a:rPr lang="en-US" smtClean="0"/>
              <a:pPr/>
              <a:t>17</a:t>
            </a:fld>
            <a:endParaRPr lang="en-US"/>
          </a:p>
        </p:txBody>
      </p:sp>
    </p:spTree>
    <p:extLst>
      <p:ext uri="{BB962C8B-B14F-4D97-AF65-F5344CB8AC3E}">
        <p14:creationId xmlns:p14="http://schemas.microsoft.com/office/powerpoint/2010/main" val="3535515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EC0753-A517-4161-B2FA-DCFD5A6B4C88}" type="slidenum">
              <a:rPr lang="en-US" smtClean="0"/>
              <a:pPr/>
              <a:t>18</a:t>
            </a:fld>
            <a:endParaRPr lang="en-US"/>
          </a:p>
        </p:txBody>
      </p:sp>
    </p:spTree>
    <p:extLst>
      <p:ext uri="{BB962C8B-B14F-4D97-AF65-F5344CB8AC3E}">
        <p14:creationId xmlns:p14="http://schemas.microsoft.com/office/powerpoint/2010/main" val="57022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EC0753-A517-4161-B2FA-DCFD5A6B4C88}" type="slidenum">
              <a:rPr lang="en-US" smtClean="0"/>
              <a:pPr/>
              <a:t>19</a:t>
            </a:fld>
            <a:endParaRPr lang="en-US"/>
          </a:p>
        </p:txBody>
      </p:sp>
    </p:spTree>
    <p:extLst>
      <p:ext uri="{BB962C8B-B14F-4D97-AF65-F5344CB8AC3E}">
        <p14:creationId xmlns:p14="http://schemas.microsoft.com/office/powerpoint/2010/main" val="301476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EC0753-A517-4161-B2FA-DCFD5A6B4C88}" type="slidenum">
              <a:rPr lang="en-US" smtClean="0"/>
              <a:pPr/>
              <a:t>20</a:t>
            </a:fld>
            <a:endParaRPr lang="en-US"/>
          </a:p>
        </p:txBody>
      </p:sp>
    </p:spTree>
    <p:extLst>
      <p:ext uri="{BB962C8B-B14F-4D97-AF65-F5344CB8AC3E}">
        <p14:creationId xmlns:p14="http://schemas.microsoft.com/office/powerpoint/2010/main" val="2837792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8D2995-3FBF-4993-908B-72190D255C4C}" type="datetime7">
              <a:rPr lang="en-US" smtClean="0"/>
              <a:t>Nov-18</a:t>
            </a:fld>
            <a:endParaRPr lang="en-US"/>
          </a:p>
        </p:txBody>
      </p:sp>
      <p:sp>
        <p:nvSpPr>
          <p:cNvPr id="5" name="Footer Placeholder 4"/>
          <p:cNvSpPr>
            <a:spLocks noGrp="1"/>
          </p:cNvSpPr>
          <p:nvPr>
            <p:ph type="ftr" sz="quarter" idx="11"/>
          </p:nvPr>
        </p:nvSpPr>
        <p:spPr/>
        <p:txBody>
          <a:bodyPr/>
          <a:lstStyle/>
          <a:p>
            <a:r>
              <a:rPr lang="en-US" smtClean="0"/>
              <a:t>DI9</a:t>
            </a:r>
            <a:endParaRPr lang="en-US"/>
          </a:p>
        </p:txBody>
      </p:sp>
      <p:sp>
        <p:nvSpPr>
          <p:cNvPr id="6" name="Slide Number Placeholder 5"/>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2643623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768F8-5D09-4D98-9407-E2D20F90EA32}" type="datetime7">
              <a:rPr lang="en-US" smtClean="0"/>
              <a:t>Nov-18</a:t>
            </a:fld>
            <a:endParaRPr lang="en-US"/>
          </a:p>
        </p:txBody>
      </p:sp>
      <p:sp>
        <p:nvSpPr>
          <p:cNvPr id="5" name="Footer Placeholder 4"/>
          <p:cNvSpPr>
            <a:spLocks noGrp="1"/>
          </p:cNvSpPr>
          <p:nvPr>
            <p:ph type="ftr" sz="quarter" idx="11"/>
          </p:nvPr>
        </p:nvSpPr>
        <p:spPr/>
        <p:txBody>
          <a:bodyPr/>
          <a:lstStyle/>
          <a:p>
            <a:r>
              <a:rPr lang="en-US" smtClean="0"/>
              <a:t>DI9</a:t>
            </a:r>
            <a:endParaRPr lang="en-US"/>
          </a:p>
        </p:txBody>
      </p:sp>
      <p:sp>
        <p:nvSpPr>
          <p:cNvPr id="6" name="Slide Number Placeholder 5"/>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324043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5C777D-A242-494B-BCD4-04C352DA8BBC}" type="datetime7">
              <a:rPr lang="en-US" smtClean="0"/>
              <a:t>Nov-18</a:t>
            </a:fld>
            <a:endParaRPr lang="en-US"/>
          </a:p>
        </p:txBody>
      </p:sp>
      <p:sp>
        <p:nvSpPr>
          <p:cNvPr id="5" name="Footer Placeholder 4"/>
          <p:cNvSpPr>
            <a:spLocks noGrp="1"/>
          </p:cNvSpPr>
          <p:nvPr>
            <p:ph type="ftr" sz="quarter" idx="11"/>
          </p:nvPr>
        </p:nvSpPr>
        <p:spPr/>
        <p:txBody>
          <a:bodyPr/>
          <a:lstStyle/>
          <a:p>
            <a:r>
              <a:rPr lang="en-US" smtClean="0"/>
              <a:t>DI9</a:t>
            </a:r>
            <a:endParaRPr lang="en-US"/>
          </a:p>
        </p:txBody>
      </p:sp>
      <p:sp>
        <p:nvSpPr>
          <p:cNvPr id="6" name="Slide Number Placeholder 5"/>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381093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9C59B-D5F7-44D5-AFF3-1CC78E469D1D}" type="datetime7">
              <a:rPr lang="en-US" smtClean="0"/>
              <a:t>Nov-18</a:t>
            </a:fld>
            <a:endParaRPr lang="en-US"/>
          </a:p>
        </p:txBody>
      </p:sp>
      <p:sp>
        <p:nvSpPr>
          <p:cNvPr id="5" name="Footer Placeholder 4"/>
          <p:cNvSpPr>
            <a:spLocks noGrp="1"/>
          </p:cNvSpPr>
          <p:nvPr>
            <p:ph type="ftr" sz="quarter" idx="11"/>
          </p:nvPr>
        </p:nvSpPr>
        <p:spPr/>
        <p:txBody>
          <a:bodyPr/>
          <a:lstStyle/>
          <a:p>
            <a:r>
              <a:rPr lang="en-US" smtClean="0"/>
              <a:t>DI9</a:t>
            </a:r>
            <a:endParaRPr lang="en-US"/>
          </a:p>
        </p:txBody>
      </p:sp>
      <p:sp>
        <p:nvSpPr>
          <p:cNvPr id="6" name="Slide Number Placeholder 5"/>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125416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DBDD04-8F14-43A0-8A3C-FF884990CBE1}" type="datetime7">
              <a:rPr lang="en-US" smtClean="0"/>
              <a:t>Nov-18</a:t>
            </a:fld>
            <a:endParaRPr lang="en-US"/>
          </a:p>
        </p:txBody>
      </p:sp>
      <p:sp>
        <p:nvSpPr>
          <p:cNvPr id="5" name="Footer Placeholder 4"/>
          <p:cNvSpPr>
            <a:spLocks noGrp="1"/>
          </p:cNvSpPr>
          <p:nvPr>
            <p:ph type="ftr" sz="quarter" idx="11"/>
          </p:nvPr>
        </p:nvSpPr>
        <p:spPr/>
        <p:txBody>
          <a:bodyPr/>
          <a:lstStyle/>
          <a:p>
            <a:r>
              <a:rPr lang="en-US" smtClean="0"/>
              <a:t>DI9</a:t>
            </a:r>
            <a:endParaRPr lang="en-US"/>
          </a:p>
        </p:txBody>
      </p:sp>
      <p:sp>
        <p:nvSpPr>
          <p:cNvPr id="6" name="Slide Number Placeholder 5"/>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158203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E35B41-4DAF-494E-B06D-3E55108AEA9F}" type="datetime7">
              <a:rPr lang="en-US" smtClean="0"/>
              <a:t>Nov-18</a:t>
            </a:fld>
            <a:endParaRPr lang="en-US"/>
          </a:p>
        </p:txBody>
      </p:sp>
      <p:sp>
        <p:nvSpPr>
          <p:cNvPr id="6" name="Footer Placeholder 5"/>
          <p:cNvSpPr>
            <a:spLocks noGrp="1"/>
          </p:cNvSpPr>
          <p:nvPr>
            <p:ph type="ftr" sz="quarter" idx="11"/>
          </p:nvPr>
        </p:nvSpPr>
        <p:spPr/>
        <p:txBody>
          <a:bodyPr/>
          <a:lstStyle/>
          <a:p>
            <a:r>
              <a:rPr lang="en-US" smtClean="0"/>
              <a:t>DI9</a:t>
            </a:r>
            <a:endParaRPr lang="en-US"/>
          </a:p>
        </p:txBody>
      </p:sp>
      <p:sp>
        <p:nvSpPr>
          <p:cNvPr id="7" name="Slide Number Placeholder 6"/>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370608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FC36ED-D3E2-46C4-AF42-990A7ED113B6}" type="datetime7">
              <a:rPr lang="en-US" smtClean="0"/>
              <a:t>Nov-18</a:t>
            </a:fld>
            <a:endParaRPr lang="en-US"/>
          </a:p>
        </p:txBody>
      </p:sp>
      <p:sp>
        <p:nvSpPr>
          <p:cNvPr id="8" name="Footer Placeholder 7"/>
          <p:cNvSpPr>
            <a:spLocks noGrp="1"/>
          </p:cNvSpPr>
          <p:nvPr>
            <p:ph type="ftr" sz="quarter" idx="11"/>
          </p:nvPr>
        </p:nvSpPr>
        <p:spPr/>
        <p:txBody>
          <a:bodyPr/>
          <a:lstStyle/>
          <a:p>
            <a:r>
              <a:rPr lang="en-US" smtClean="0"/>
              <a:t>DI9</a:t>
            </a:r>
            <a:endParaRPr lang="en-US"/>
          </a:p>
        </p:txBody>
      </p:sp>
      <p:sp>
        <p:nvSpPr>
          <p:cNvPr id="9" name="Slide Number Placeholder 8"/>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60332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DE0E75-863E-47CF-A79D-F39CEB13F3E9}" type="datetime7">
              <a:rPr lang="en-US" smtClean="0"/>
              <a:t>Nov-18</a:t>
            </a:fld>
            <a:endParaRPr lang="en-US"/>
          </a:p>
        </p:txBody>
      </p:sp>
      <p:sp>
        <p:nvSpPr>
          <p:cNvPr id="4" name="Footer Placeholder 3"/>
          <p:cNvSpPr>
            <a:spLocks noGrp="1"/>
          </p:cNvSpPr>
          <p:nvPr>
            <p:ph type="ftr" sz="quarter" idx="11"/>
          </p:nvPr>
        </p:nvSpPr>
        <p:spPr/>
        <p:txBody>
          <a:bodyPr/>
          <a:lstStyle/>
          <a:p>
            <a:r>
              <a:rPr lang="en-US" smtClean="0"/>
              <a:t>DI9</a:t>
            </a:r>
            <a:endParaRPr lang="en-US"/>
          </a:p>
        </p:txBody>
      </p:sp>
      <p:sp>
        <p:nvSpPr>
          <p:cNvPr id="5" name="Slide Number Placeholder 4"/>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428597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46D1AD-036D-4B92-87DA-BACEB4C7C45D}" type="datetime7">
              <a:rPr lang="en-US" smtClean="0"/>
              <a:t>Nov-18</a:t>
            </a:fld>
            <a:endParaRPr lang="en-US"/>
          </a:p>
        </p:txBody>
      </p:sp>
      <p:sp>
        <p:nvSpPr>
          <p:cNvPr id="3" name="Footer Placeholder 2"/>
          <p:cNvSpPr>
            <a:spLocks noGrp="1"/>
          </p:cNvSpPr>
          <p:nvPr>
            <p:ph type="ftr" sz="quarter" idx="11"/>
          </p:nvPr>
        </p:nvSpPr>
        <p:spPr/>
        <p:txBody>
          <a:bodyPr/>
          <a:lstStyle/>
          <a:p>
            <a:r>
              <a:rPr lang="en-US" smtClean="0"/>
              <a:t>DI9</a:t>
            </a:r>
            <a:endParaRPr lang="en-US"/>
          </a:p>
        </p:txBody>
      </p:sp>
      <p:sp>
        <p:nvSpPr>
          <p:cNvPr id="4" name="Slide Number Placeholder 3"/>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275164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95E0FC-83AD-4399-A911-544F6F71FA62}" type="datetime7">
              <a:rPr lang="en-US" smtClean="0"/>
              <a:t>Nov-18</a:t>
            </a:fld>
            <a:endParaRPr lang="en-US"/>
          </a:p>
        </p:txBody>
      </p:sp>
      <p:sp>
        <p:nvSpPr>
          <p:cNvPr id="6" name="Footer Placeholder 5"/>
          <p:cNvSpPr>
            <a:spLocks noGrp="1"/>
          </p:cNvSpPr>
          <p:nvPr>
            <p:ph type="ftr" sz="quarter" idx="11"/>
          </p:nvPr>
        </p:nvSpPr>
        <p:spPr/>
        <p:txBody>
          <a:bodyPr/>
          <a:lstStyle/>
          <a:p>
            <a:r>
              <a:rPr lang="en-US" smtClean="0"/>
              <a:t>DI9</a:t>
            </a:r>
            <a:endParaRPr lang="en-US"/>
          </a:p>
        </p:txBody>
      </p:sp>
      <p:sp>
        <p:nvSpPr>
          <p:cNvPr id="7" name="Slide Number Placeholder 6"/>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421923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4DC223-A816-4FF3-93EC-BFAE0791940C}" type="datetime7">
              <a:rPr lang="en-US" smtClean="0"/>
              <a:t>Nov-18</a:t>
            </a:fld>
            <a:endParaRPr lang="en-US"/>
          </a:p>
        </p:txBody>
      </p:sp>
      <p:sp>
        <p:nvSpPr>
          <p:cNvPr id="6" name="Footer Placeholder 5"/>
          <p:cNvSpPr>
            <a:spLocks noGrp="1"/>
          </p:cNvSpPr>
          <p:nvPr>
            <p:ph type="ftr" sz="quarter" idx="11"/>
          </p:nvPr>
        </p:nvSpPr>
        <p:spPr/>
        <p:txBody>
          <a:bodyPr/>
          <a:lstStyle/>
          <a:p>
            <a:r>
              <a:rPr lang="en-US" smtClean="0"/>
              <a:t>DI9</a:t>
            </a:r>
            <a:endParaRPr lang="en-US"/>
          </a:p>
        </p:txBody>
      </p:sp>
      <p:sp>
        <p:nvSpPr>
          <p:cNvPr id="7" name="Slide Number Placeholder 6"/>
          <p:cNvSpPr>
            <a:spLocks noGrp="1"/>
          </p:cNvSpPr>
          <p:nvPr>
            <p:ph type="sldNum" sz="quarter" idx="12"/>
          </p:nvPr>
        </p:nvSpPr>
        <p:spPr/>
        <p:txBody>
          <a:bodyPr/>
          <a:lstStyle/>
          <a:p>
            <a:fld id="{20D68944-6564-4374-BCF3-9E9F36549B1D}" type="slidenum">
              <a:rPr lang="en-US" smtClean="0"/>
              <a:pPr/>
              <a:t>‹N°›</a:t>
            </a:fld>
            <a:endParaRPr lang="en-US"/>
          </a:p>
        </p:txBody>
      </p:sp>
    </p:spTree>
    <p:extLst>
      <p:ext uri="{BB962C8B-B14F-4D97-AF65-F5344CB8AC3E}">
        <p14:creationId xmlns:p14="http://schemas.microsoft.com/office/powerpoint/2010/main" val="87355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B464D-4F54-4B5D-94C8-E7AB23C912FB}" type="datetime7">
              <a:rPr lang="en-US" smtClean="0"/>
              <a:t>Nov-18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DI9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D68944-6564-4374-BCF3-9E9F36549B1D}" type="slidenum">
              <a:rPr lang="en-US" smtClean="0"/>
              <a:pPr/>
              <a:t>‹N°›</a:t>
            </a:fld>
            <a:endParaRPr lang="en-US"/>
          </a:p>
        </p:txBody>
      </p:sp>
    </p:spTree>
    <p:extLst>
      <p:ext uri="{BB962C8B-B14F-4D97-AF65-F5344CB8AC3E}">
        <p14:creationId xmlns:p14="http://schemas.microsoft.com/office/powerpoint/2010/main" val="1889328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emf"/><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20.png"/><Relationship Id="rId5" Type="http://schemas.openxmlformats.org/officeDocument/2006/relationships/image" Target="../media/image10.emf"/><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20.png"/><Relationship Id="rId5" Type="http://schemas.openxmlformats.org/officeDocument/2006/relationships/image" Target="../media/image10.emf"/><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youtube.com/watch?v=BG-YxFV8wE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BG-YxFV8wE8"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BG-YxFV8wE8"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 Target="slide15.xml"/><Relationship Id="rId7" Type="http://schemas.openxmlformats.org/officeDocument/2006/relationships/diagramLayout" Target="../diagrams/layout1.xm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hyperlink" Target="Contenu.pdf" TargetMode="External"/><Relationship Id="rId10" Type="http://schemas.microsoft.com/office/2007/relationships/diagramDrawing" Target="../diagrams/drawing1.xml"/><Relationship Id="rId4" Type="http://schemas.openxmlformats.org/officeDocument/2006/relationships/slide" Target="slide17.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www.youtube.com/watch?v=BG-YxFV8wE8" TargetMode="External"/><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emf"/></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fr.wikipedia.org/wiki/Train_&#233;picyclo&#239;dal" TargetMode="External"/><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Contenu.pdf" TargetMode="External"/><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9628"/>
            <a:ext cx="9144000" cy="2706172"/>
          </a:xfrm>
        </p:spPr>
        <p:txBody>
          <a:bodyPr>
            <a:normAutofit fontScale="90000"/>
          </a:bodyPr>
          <a:lstStyle/>
          <a:p>
            <a:r>
              <a:rPr lang="en-US" sz="4900" dirty="0" smtClean="0"/>
              <a:t>D</a:t>
            </a:r>
            <a:r>
              <a:rPr lang="fr-FR" sz="4900" dirty="0" err="1" smtClean="0"/>
              <a:t>essin</a:t>
            </a:r>
            <a:r>
              <a:rPr lang="fr-FR" sz="4900" dirty="0" smtClean="0"/>
              <a:t> Industriel 9</a:t>
            </a:r>
            <a:br>
              <a:rPr lang="fr-FR" sz="4900" dirty="0" smtClean="0"/>
            </a:br>
            <a:r>
              <a:rPr lang="fr-FR" dirty="0" smtClean="0"/>
              <a:t/>
            </a:r>
            <a:br>
              <a:rPr lang="fr-FR" dirty="0" smtClean="0"/>
            </a:br>
            <a:r>
              <a:rPr lang="fr-FR" dirty="0" smtClean="0"/>
              <a:t>Transmission de puissance</a:t>
            </a:r>
            <a:br>
              <a:rPr lang="fr-FR" dirty="0" smtClean="0"/>
            </a:br>
            <a:endParaRPr lang="en-US" sz="5300" dirty="0"/>
          </a:p>
        </p:txBody>
      </p:sp>
      <p:sp>
        <p:nvSpPr>
          <p:cNvPr id="3" name="Subtitle 2"/>
          <p:cNvSpPr>
            <a:spLocks noGrp="1"/>
          </p:cNvSpPr>
          <p:nvPr>
            <p:ph type="subTitle" idx="1"/>
          </p:nvPr>
        </p:nvSpPr>
        <p:spPr>
          <a:xfrm>
            <a:off x="1524000" y="4640006"/>
            <a:ext cx="9144000" cy="1655762"/>
          </a:xfrm>
        </p:spPr>
        <p:txBody>
          <a:bodyPr>
            <a:normAutofit/>
          </a:bodyPr>
          <a:lstStyle/>
          <a:p>
            <a:r>
              <a:rPr lang="en-US" dirty="0" smtClean="0"/>
              <a:t>SMT 1 </a:t>
            </a:r>
            <a:br>
              <a:rPr lang="en-US" dirty="0" smtClean="0"/>
            </a:br>
            <a:r>
              <a:rPr lang="fr-FR" dirty="0" smtClean="0"/>
              <a:t>Etude</a:t>
            </a:r>
            <a:r>
              <a:rPr lang="en-US" dirty="0" smtClean="0"/>
              <a:t> de </a:t>
            </a:r>
            <a:r>
              <a:rPr lang="fr-FR" dirty="0" smtClean="0"/>
              <a:t>mécanismes</a:t>
            </a:r>
          </a:p>
          <a:p>
            <a:r>
              <a:rPr lang="fr-FR" dirty="0" smtClean="0"/>
              <a:t>Kostas Politis</a:t>
            </a:r>
          </a:p>
          <a:p>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1</a:t>
            </a:fld>
            <a:endParaRPr lang="en-US"/>
          </a:p>
        </p:txBody>
      </p:sp>
      <p:sp>
        <p:nvSpPr>
          <p:cNvPr id="5" name="Espace réservé de la date 4"/>
          <p:cNvSpPr>
            <a:spLocks noGrp="1"/>
          </p:cNvSpPr>
          <p:nvPr>
            <p:ph type="dt" sz="half" idx="10"/>
          </p:nvPr>
        </p:nvSpPr>
        <p:spPr/>
        <p:txBody>
          <a:bodyPr/>
          <a:lstStyle/>
          <a:p>
            <a:fld id="{E204C02B-1585-4406-BED0-7103CC8FBFD8}" type="datetime7">
              <a:rPr lang="en-US" smtClean="0"/>
              <a:t>Nov-18</a:t>
            </a:fld>
            <a:endParaRPr lang="en-US" dirty="0"/>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782679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5264" y="2218332"/>
            <a:ext cx="2481263" cy="216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poulies-courroie </a:t>
            </a:r>
            <a:br>
              <a:rPr lang="fr-FR" dirty="0" smtClean="0"/>
            </a:br>
            <a:r>
              <a:rPr lang="fr-FR" sz="3600" dirty="0" smtClean="0"/>
              <a:t>(</a:t>
            </a:r>
            <a:r>
              <a:rPr lang="fr-FR" sz="3600" dirty="0" err="1" smtClean="0"/>
              <a:t>ang</a:t>
            </a:r>
            <a:r>
              <a:rPr lang="fr-FR" sz="3600" dirty="0" smtClean="0"/>
              <a:t> : </a:t>
            </a:r>
            <a:r>
              <a:rPr lang="en-US" sz="3600" dirty="0" smtClean="0"/>
              <a:t>pulley</a:t>
            </a:r>
            <a:r>
              <a:rPr lang="fr-FR" sz="3600" dirty="0" smtClean="0"/>
              <a:t> / </a:t>
            </a:r>
            <a:r>
              <a:rPr lang="fr-FR" sz="3600" dirty="0" err="1" smtClean="0"/>
              <a:t>belt</a:t>
            </a:r>
            <a:r>
              <a:rPr lang="fr-FR" sz="3600" dirty="0" smtClean="0"/>
              <a:t> drive)</a:t>
            </a:r>
            <a:endParaRPr lang="en-US" sz="3600" dirty="0"/>
          </a:p>
        </p:txBody>
      </p:sp>
      <p:pic>
        <p:nvPicPr>
          <p:cNvPr id="5" name="Picture 4"/>
          <p:cNvPicPr>
            <a:picLocks noChangeAspect="1"/>
          </p:cNvPicPr>
          <p:nvPr/>
        </p:nvPicPr>
        <p:blipFill>
          <a:blip r:embed="rId3"/>
          <a:stretch>
            <a:fillRect/>
          </a:stretch>
        </p:blipFill>
        <p:spPr>
          <a:xfrm>
            <a:off x="7226277" y="313771"/>
            <a:ext cx="4864877" cy="1276328"/>
          </a:xfrm>
          <a:prstGeom prst="rect">
            <a:avLst/>
          </a:prstGeom>
        </p:spPr>
      </p:pic>
      <p:pic>
        <p:nvPicPr>
          <p:cNvPr id="6" name="Picture 5"/>
          <p:cNvPicPr>
            <a:picLocks noChangeAspect="1"/>
          </p:cNvPicPr>
          <p:nvPr/>
        </p:nvPicPr>
        <p:blipFill rotWithShape="1">
          <a:blip r:embed="rId4"/>
          <a:srcRect r="60715"/>
          <a:stretch/>
        </p:blipFill>
        <p:spPr>
          <a:xfrm>
            <a:off x="7576382" y="2077541"/>
            <a:ext cx="1683867" cy="2090067"/>
          </a:xfrm>
          <a:prstGeom prst="rect">
            <a:avLst/>
          </a:prstGeom>
        </p:spPr>
      </p:pic>
      <p:cxnSp>
        <p:nvCxnSpPr>
          <p:cNvPr id="8" name="Straight Arrow Connector 7"/>
          <p:cNvCxnSpPr/>
          <p:nvPr/>
        </p:nvCxnSpPr>
        <p:spPr>
          <a:xfrm>
            <a:off x="9719507" y="650820"/>
            <a:ext cx="345991" cy="37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01738" y="354906"/>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cxnSp>
        <p:nvCxnSpPr>
          <p:cNvPr id="12" name="Straight Arrow Connector 11"/>
          <p:cNvCxnSpPr/>
          <p:nvPr/>
        </p:nvCxnSpPr>
        <p:spPr>
          <a:xfrm flipH="1">
            <a:off x="9018907" y="638574"/>
            <a:ext cx="365665" cy="20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774972" y="-55180"/>
            <a:ext cx="1631091" cy="369332"/>
          </a:xfrm>
          <a:prstGeom prst="rect">
            <a:avLst/>
          </a:prstGeom>
          <a:noFill/>
        </p:spPr>
        <p:txBody>
          <a:bodyPr wrap="square" rtlCol="0">
            <a:spAutoFit/>
          </a:bodyPr>
          <a:lstStyle/>
          <a:p>
            <a:r>
              <a:rPr lang="fr-FR" dirty="0" smtClean="0">
                <a:solidFill>
                  <a:schemeClr val="accent1"/>
                </a:solidFill>
              </a:rPr>
              <a:t>Courroie ronde</a:t>
            </a:r>
            <a:endParaRPr lang="en-US" dirty="0">
              <a:solidFill>
                <a:schemeClr val="accent1"/>
              </a:solidFill>
            </a:endParaRPr>
          </a:p>
        </p:txBody>
      </p:sp>
      <p:cxnSp>
        <p:nvCxnSpPr>
          <p:cNvPr id="15" name="Straight Arrow Connector 14"/>
          <p:cNvCxnSpPr/>
          <p:nvPr/>
        </p:nvCxnSpPr>
        <p:spPr>
          <a:xfrm>
            <a:off x="9730642" y="2320399"/>
            <a:ext cx="420130" cy="74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60249" y="1996879"/>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sp>
        <p:nvSpPr>
          <p:cNvPr id="17" name="TextBox 16"/>
          <p:cNvSpPr txBox="1"/>
          <p:nvPr/>
        </p:nvSpPr>
        <p:spPr>
          <a:xfrm>
            <a:off x="8570555" y="1667878"/>
            <a:ext cx="2320174" cy="369332"/>
          </a:xfrm>
          <a:prstGeom prst="rect">
            <a:avLst/>
          </a:prstGeom>
          <a:noFill/>
        </p:spPr>
        <p:txBody>
          <a:bodyPr wrap="square" rtlCol="0">
            <a:spAutoFit/>
          </a:bodyPr>
          <a:lstStyle/>
          <a:p>
            <a:r>
              <a:rPr lang="fr-FR" dirty="0" smtClean="0">
                <a:solidFill>
                  <a:schemeClr val="accent1"/>
                </a:solidFill>
              </a:rPr>
              <a:t>Courroie trapézoïdale</a:t>
            </a:r>
            <a:endParaRPr lang="en-US" dirty="0">
              <a:solidFill>
                <a:schemeClr val="accent1"/>
              </a:solidFill>
            </a:endParaRPr>
          </a:p>
        </p:txBody>
      </p:sp>
      <p:cxnSp>
        <p:nvCxnSpPr>
          <p:cNvPr id="18" name="Straight Arrow Connector 17"/>
          <p:cNvCxnSpPr/>
          <p:nvPr/>
        </p:nvCxnSpPr>
        <p:spPr>
          <a:xfrm flipH="1">
            <a:off x="8455453" y="266288"/>
            <a:ext cx="719522" cy="35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889489" y="235992"/>
            <a:ext cx="421502" cy="64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100926" y="1947890"/>
            <a:ext cx="358185" cy="595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852476" y="1947890"/>
            <a:ext cx="322500" cy="8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31475" y="4978426"/>
            <a:ext cx="1714691" cy="369332"/>
          </a:xfrm>
          <a:prstGeom prst="rect">
            <a:avLst/>
          </a:prstGeom>
          <a:noFill/>
        </p:spPr>
        <p:txBody>
          <a:bodyPr wrap="square" rtlCol="0">
            <a:spAutoFit/>
          </a:bodyPr>
          <a:lstStyle/>
          <a:p>
            <a:r>
              <a:rPr lang="fr-FR" dirty="0" smtClean="0">
                <a:solidFill>
                  <a:schemeClr val="accent1"/>
                </a:solidFill>
              </a:rPr>
              <a:t>Courroie Plate</a:t>
            </a:r>
            <a:endParaRPr lang="en-US" dirty="0">
              <a:solidFill>
                <a:schemeClr val="accent1"/>
              </a:solidFill>
            </a:endParaRPr>
          </a:p>
        </p:txBody>
      </p:sp>
      <p:pic>
        <p:nvPicPr>
          <p:cNvPr id="1028" name="Picture 4" descr="Image result for poulie courroie plate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963" y="5049362"/>
            <a:ext cx="1269044" cy="1509300"/>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e 1032"/>
          <p:cNvGrpSpPr/>
          <p:nvPr/>
        </p:nvGrpSpPr>
        <p:grpSpPr>
          <a:xfrm rot="5400000">
            <a:off x="4174204" y="4872632"/>
            <a:ext cx="4758" cy="1123950"/>
            <a:chOff x="7526755" y="3680804"/>
            <a:chExt cx="4758" cy="1123950"/>
          </a:xfrm>
        </p:grpSpPr>
        <p:cxnSp>
          <p:nvCxnSpPr>
            <p:cNvPr id="45" name="Straight Connector 66"/>
            <p:cNvCxnSpPr/>
            <p:nvPr/>
          </p:nvCxnSpPr>
          <p:spPr>
            <a:xfrm rot="5400000">
              <a:off x="7317200" y="3895117"/>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67"/>
            <p:cNvCxnSpPr/>
            <p:nvPr/>
          </p:nvCxnSpPr>
          <p:spPr>
            <a:xfrm rot="5400000">
              <a:off x="7472560" y="4239819"/>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70"/>
            <p:cNvCxnSpPr/>
            <p:nvPr/>
          </p:nvCxnSpPr>
          <p:spPr>
            <a:xfrm rot="5400000">
              <a:off x="7312442" y="4590442"/>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e 1032"/>
          <p:cNvGrpSpPr/>
          <p:nvPr/>
        </p:nvGrpSpPr>
        <p:grpSpPr>
          <a:xfrm rot="5400000">
            <a:off x="10590082" y="2284715"/>
            <a:ext cx="4758" cy="1123950"/>
            <a:chOff x="7526755" y="3680804"/>
            <a:chExt cx="4758" cy="1123950"/>
          </a:xfrm>
        </p:grpSpPr>
        <p:cxnSp>
          <p:nvCxnSpPr>
            <p:cNvPr id="53" name="Straight Connector 66"/>
            <p:cNvCxnSpPr/>
            <p:nvPr/>
          </p:nvCxnSpPr>
          <p:spPr>
            <a:xfrm rot="5400000">
              <a:off x="7317200" y="3895117"/>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67"/>
            <p:cNvCxnSpPr/>
            <p:nvPr/>
          </p:nvCxnSpPr>
          <p:spPr>
            <a:xfrm rot="5400000">
              <a:off x="7472560" y="4239819"/>
              <a:ext cx="11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70"/>
            <p:cNvCxnSpPr/>
            <p:nvPr/>
          </p:nvCxnSpPr>
          <p:spPr>
            <a:xfrm rot="5400000">
              <a:off x="7312442" y="4590442"/>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e 1032"/>
          <p:cNvGrpSpPr/>
          <p:nvPr/>
        </p:nvGrpSpPr>
        <p:grpSpPr>
          <a:xfrm rot="5400000">
            <a:off x="10309899" y="301596"/>
            <a:ext cx="4758" cy="1123950"/>
            <a:chOff x="7526755" y="3680804"/>
            <a:chExt cx="4758" cy="1123950"/>
          </a:xfrm>
        </p:grpSpPr>
        <p:cxnSp>
          <p:nvCxnSpPr>
            <p:cNvPr id="57" name="Straight Connector 66"/>
            <p:cNvCxnSpPr/>
            <p:nvPr/>
          </p:nvCxnSpPr>
          <p:spPr>
            <a:xfrm rot="5400000">
              <a:off x="7317200" y="3895117"/>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67"/>
            <p:cNvCxnSpPr/>
            <p:nvPr/>
          </p:nvCxnSpPr>
          <p:spPr>
            <a:xfrm rot="5400000">
              <a:off x="7472560" y="4239819"/>
              <a:ext cx="11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70"/>
            <p:cNvCxnSpPr/>
            <p:nvPr/>
          </p:nvCxnSpPr>
          <p:spPr>
            <a:xfrm rot="5400000">
              <a:off x="7312442" y="4590442"/>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67"/>
          <p:cNvCxnSpPr/>
          <p:nvPr/>
        </p:nvCxnSpPr>
        <p:spPr>
          <a:xfrm rot="10800000">
            <a:off x="9829171" y="2845967"/>
            <a:ext cx="11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0"/>
          <p:cNvCxnSpPr/>
          <p:nvPr/>
        </p:nvCxnSpPr>
        <p:spPr>
          <a:xfrm rot="10800000">
            <a:off x="9342237" y="2847066"/>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7"/>
          <p:cNvCxnSpPr/>
          <p:nvPr/>
        </p:nvCxnSpPr>
        <p:spPr>
          <a:xfrm rot="10800000">
            <a:off x="11202831" y="2848379"/>
            <a:ext cx="117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0"/>
          <p:cNvCxnSpPr/>
          <p:nvPr/>
        </p:nvCxnSpPr>
        <p:spPr>
          <a:xfrm rot="10800000">
            <a:off x="11373864" y="2846002"/>
            <a:ext cx="42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Arrow Connector 1026"/>
          <p:cNvCxnSpPr/>
          <p:nvPr/>
        </p:nvCxnSpPr>
        <p:spPr>
          <a:xfrm flipV="1">
            <a:off x="3697953" y="5432228"/>
            <a:ext cx="0" cy="1102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9829171" y="882216"/>
            <a:ext cx="0" cy="622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1578651" y="2847154"/>
            <a:ext cx="0" cy="1212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0" name="TextBox 1029"/>
              <p:cNvSpPr txBox="1"/>
              <p:nvPr/>
            </p:nvSpPr>
            <p:spPr>
              <a:xfrm>
                <a:off x="9464840" y="1000331"/>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oMath>
                  </m:oMathPara>
                </a14:m>
                <a:endParaRPr lang="en-US" dirty="0"/>
              </a:p>
            </p:txBody>
          </p:sp>
        </mc:Choice>
        <mc:Fallback xmlns="">
          <p:sp>
            <p:nvSpPr>
              <p:cNvPr id="1030" name="TextBox 1029"/>
              <p:cNvSpPr txBox="1">
                <a:spLocks noRot="1" noChangeAspect="1" noMove="1" noResize="1" noEditPoints="1" noAdjustHandles="1" noChangeArrowheads="1" noChangeShapeType="1" noTextEdit="1"/>
              </p:cNvSpPr>
              <p:nvPr/>
            </p:nvSpPr>
            <p:spPr>
              <a:xfrm>
                <a:off x="9464840" y="1000331"/>
                <a:ext cx="488930" cy="369332"/>
              </a:xfrm>
              <a:prstGeom prst="rect">
                <a:avLst/>
              </a:prstGeom>
              <a:blipFill rotWithShape="1">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3292239" y="5592998"/>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3292239" y="5592998"/>
                <a:ext cx="488930" cy="369332"/>
              </a:xfrm>
              <a:prstGeom prst="rect">
                <a:avLst/>
              </a:prstGeom>
              <a:blipFill rotWithShape="1">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1556609" y="3276135"/>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1556609" y="3276135"/>
                <a:ext cx="488930" cy="369332"/>
              </a:xfrm>
              <a:prstGeom prst="rect">
                <a:avLst/>
              </a:prstGeom>
              <a:blipFill rotWithShape="1">
                <a:blip r:embed="rId8"/>
                <a:stretch>
                  <a:fillRect/>
                </a:stretch>
              </a:blipFill>
            </p:spPr>
            <p:txBody>
              <a:bodyPr/>
              <a:lstStyle/>
              <a:p>
                <a:r>
                  <a:rPr lang="fr-FR">
                    <a:noFill/>
                  </a:rPr>
                  <a:t> </a:t>
                </a:r>
              </a:p>
            </p:txBody>
          </p:sp>
        </mc:Fallback>
      </mc:AlternateContent>
      <p:pic>
        <p:nvPicPr>
          <p:cNvPr id="1031" name="Picture 1030"/>
          <p:cNvPicPr>
            <a:picLocks noChangeAspect="1"/>
          </p:cNvPicPr>
          <p:nvPr/>
        </p:nvPicPr>
        <p:blipFill>
          <a:blip r:embed="rId9"/>
          <a:stretch>
            <a:fillRect/>
          </a:stretch>
        </p:blipFill>
        <p:spPr>
          <a:xfrm>
            <a:off x="6927285" y="4779412"/>
            <a:ext cx="5036193" cy="2082008"/>
          </a:xfrm>
          <a:prstGeom prst="rect">
            <a:avLst/>
          </a:prstGeom>
        </p:spPr>
      </p:pic>
      <p:sp>
        <p:nvSpPr>
          <p:cNvPr id="77" name="TextBox 76"/>
          <p:cNvSpPr txBox="1"/>
          <p:nvPr/>
        </p:nvSpPr>
        <p:spPr>
          <a:xfrm>
            <a:off x="8455453" y="4185129"/>
            <a:ext cx="2320174" cy="369332"/>
          </a:xfrm>
          <a:prstGeom prst="rect">
            <a:avLst/>
          </a:prstGeom>
          <a:noFill/>
        </p:spPr>
        <p:txBody>
          <a:bodyPr wrap="square" rtlCol="0">
            <a:spAutoFit/>
          </a:bodyPr>
          <a:lstStyle/>
          <a:p>
            <a:r>
              <a:rPr lang="fr-FR" dirty="0" smtClean="0">
                <a:solidFill>
                  <a:schemeClr val="accent1"/>
                </a:solidFill>
              </a:rPr>
              <a:t>Courroie crantée</a:t>
            </a:r>
            <a:endParaRPr lang="en-US" dirty="0">
              <a:solidFill>
                <a:schemeClr val="accent1"/>
              </a:solidFill>
            </a:endParaRPr>
          </a:p>
        </p:txBody>
      </p:sp>
      <p:cxnSp>
        <p:nvCxnSpPr>
          <p:cNvPr id="80" name="Straight Arrow Connector 79"/>
          <p:cNvCxnSpPr/>
          <p:nvPr/>
        </p:nvCxnSpPr>
        <p:spPr>
          <a:xfrm flipH="1">
            <a:off x="8184787" y="4438556"/>
            <a:ext cx="348171" cy="86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106234" y="4836534"/>
            <a:ext cx="712886" cy="7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8611511" y="4499739"/>
            <a:ext cx="1539262" cy="369332"/>
          </a:xfrm>
          <a:prstGeom prst="rect">
            <a:avLst/>
          </a:prstGeom>
          <a:noFill/>
        </p:spPr>
        <p:txBody>
          <a:bodyPr wrap="square" rtlCol="0">
            <a:spAutoFit/>
          </a:bodyPr>
          <a:lstStyle/>
          <a:p>
            <a:r>
              <a:rPr lang="fr-FR" dirty="0" smtClean="0">
                <a:solidFill>
                  <a:schemeClr val="accent1"/>
                </a:solidFill>
              </a:rPr>
              <a:t>Roue dentée</a:t>
            </a:r>
            <a:endParaRPr lang="en-US" dirty="0">
              <a:solidFill>
                <a:schemeClr val="accent1"/>
              </a:solidFill>
            </a:endParaRPr>
          </a:p>
        </p:txBody>
      </p:sp>
      <p:cxnSp>
        <p:nvCxnSpPr>
          <p:cNvPr id="90" name="Straight Arrow Connector 89"/>
          <p:cNvCxnSpPr/>
          <p:nvPr/>
        </p:nvCxnSpPr>
        <p:spPr>
          <a:xfrm>
            <a:off x="9441187" y="4797318"/>
            <a:ext cx="624311" cy="991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10374497" y="6533616"/>
                <a:ext cx="724509" cy="3243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a:rPr>
                        <m:t>𝑑</m:t>
                      </m:r>
                      <m:r>
                        <a:rPr lang="fr-FR" sz="1400" b="0" i="1" smtClean="0">
                          <a:latin typeface="Cambria Math"/>
                        </a:rPr>
                        <m:t>=</m:t>
                      </m:r>
                      <m:sSub>
                        <m:sSubPr>
                          <m:ctrlPr>
                            <a:rPr lang="fr-FR" sz="1400" b="0" i="1" smtClean="0">
                              <a:latin typeface="Cambria Math"/>
                            </a:rPr>
                          </m:ctrlPr>
                        </m:sSubPr>
                        <m:e>
                          <m:r>
                            <a:rPr lang="fr-FR" sz="1400" b="0" i="1" smtClean="0">
                              <a:latin typeface="Cambria Math" panose="02040503050406030204" pitchFamily="18" charset="0"/>
                            </a:rPr>
                            <m:t>𝑑</m:t>
                          </m:r>
                        </m:e>
                        <m:sub>
                          <m:r>
                            <a:rPr lang="fr-FR" sz="1400" b="0" i="1" smtClean="0">
                              <a:latin typeface="Cambria Math" panose="02040503050406030204" pitchFamily="18" charset="0"/>
                            </a:rPr>
                            <m:t>𝑝</m:t>
                          </m:r>
                        </m:sub>
                      </m:sSub>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10374497" y="6533616"/>
                <a:ext cx="724509" cy="324384"/>
              </a:xfrm>
              <a:prstGeom prst="rect">
                <a:avLst/>
              </a:prstGeom>
              <a:blipFill rotWithShape="1">
                <a:blip r:embed="rId10"/>
                <a:stretch>
                  <a:fillRect/>
                </a:stretch>
              </a:blipFill>
            </p:spPr>
            <p:txBody>
              <a:bodyPr/>
              <a:lstStyle/>
              <a:p>
                <a:r>
                  <a:rPr lang="fr-FR">
                    <a:noFill/>
                  </a:rPr>
                  <a:t> </a:t>
                </a:r>
              </a:p>
            </p:txBody>
          </p:sp>
        </mc:Fallback>
      </mc:AlternateContent>
      <p:sp>
        <p:nvSpPr>
          <p:cNvPr id="100" name="Freeform 99"/>
          <p:cNvSpPr/>
          <p:nvPr/>
        </p:nvSpPr>
        <p:spPr>
          <a:xfrm>
            <a:off x="9775031" y="5891213"/>
            <a:ext cx="35719" cy="228600"/>
          </a:xfrm>
          <a:custGeom>
            <a:avLst/>
            <a:gdLst>
              <a:gd name="connsiteX0" fmla="*/ 0 w 35719"/>
              <a:gd name="connsiteY0" fmla="*/ 228600 h 228600"/>
              <a:gd name="connsiteX1" fmla="*/ 7144 w 35719"/>
              <a:gd name="connsiteY1" fmla="*/ 123825 h 228600"/>
              <a:gd name="connsiteX2" fmla="*/ 16669 w 35719"/>
              <a:gd name="connsiteY2" fmla="*/ 54768 h 228600"/>
              <a:gd name="connsiteX3" fmla="*/ 35719 w 35719"/>
              <a:gd name="connsiteY3" fmla="*/ 0 h 228600"/>
            </a:gdLst>
            <a:ahLst/>
            <a:cxnLst>
              <a:cxn ang="0">
                <a:pos x="connsiteX0" y="connsiteY0"/>
              </a:cxn>
              <a:cxn ang="0">
                <a:pos x="connsiteX1" y="connsiteY1"/>
              </a:cxn>
              <a:cxn ang="0">
                <a:pos x="connsiteX2" y="connsiteY2"/>
              </a:cxn>
              <a:cxn ang="0">
                <a:pos x="connsiteX3" y="connsiteY3"/>
              </a:cxn>
            </a:cxnLst>
            <a:rect l="l" t="t" r="r" b="b"/>
            <a:pathLst>
              <a:path w="35719" h="228600">
                <a:moveTo>
                  <a:pt x="0" y="228600"/>
                </a:moveTo>
                <a:cubicBezTo>
                  <a:pt x="2183" y="190698"/>
                  <a:pt x="4366" y="152797"/>
                  <a:pt x="7144" y="123825"/>
                </a:cubicBezTo>
                <a:cubicBezTo>
                  <a:pt x="9922" y="94853"/>
                  <a:pt x="11907" y="75405"/>
                  <a:pt x="16669" y="54768"/>
                </a:cubicBezTo>
                <a:cubicBezTo>
                  <a:pt x="21431" y="34131"/>
                  <a:pt x="28972" y="13097"/>
                  <a:pt x="35719"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822656" y="5798344"/>
            <a:ext cx="26194" cy="50006"/>
          </a:xfrm>
          <a:custGeom>
            <a:avLst/>
            <a:gdLst>
              <a:gd name="connsiteX0" fmla="*/ 0 w 26194"/>
              <a:gd name="connsiteY0" fmla="*/ 50006 h 50006"/>
              <a:gd name="connsiteX1" fmla="*/ 26194 w 26194"/>
              <a:gd name="connsiteY1" fmla="*/ 0 h 50006"/>
            </a:gdLst>
            <a:ahLst/>
            <a:cxnLst>
              <a:cxn ang="0">
                <a:pos x="connsiteX0" y="connsiteY0"/>
              </a:cxn>
              <a:cxn ang="0">
                <a:pos x="connsiteX1" y="connsiteY1"/>
              </a:cxn>
            </a:cxnLst>
            <a:rect l="l" t="t" r="r" b="b"/>
            <a:pathLst>
              <a:path w="26194" h="50006">
                <a:moveTo>
                  <a:pt x="0" y="50006"/>
                </a:moveTo>
                <a:cubicBezTo>
                  <a:pt x="7144" y="31154"/>
                  <a:pt x="14288" y="12303"/>
                  <a:pt x="26194"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9855994" y="5569744"/>
            <a:ext cx="135731" cy="192881"/>
          </a:xfrm>
          <a:custGeom>
            <a:avLst/>
            <a:gdLst>
              <a:gd name="connsiteX0" fmla="*/ 0 w 135731"/>
              <a:gd name="connsiteY0" fmla="*/ 192881 h 192881"/>
              <a:gd name="connsiteX1" fmla="*/ 64294 w 135731"/>
              <a:gd name="connsiteY1" fmla="*/ 85725 h 192881"/>
              <a:gd name="connsiteX2" fmla="*/ 135731 w 135731"/>
              <a:gd name="connsiteY2" fmla="*/ 0 h 192881"/>
            </a:gdLst>
            <a:ahLst/>
            <a:cxnLst>
              <a:cxn ang="0">
                <a:pos x="connsiteX0" y="connsiteY0"/>
              </a:cxn>
              <a:cxn ang="0">
                <a:pos x="connsiteX1" y="connsiteY1"/>
              </a:cxn>
              <a:cxn ang="0">
                <a:pos x="connsiteX2" y="connsiteY2"/>
              </a:cxn>
            </a:cxnLst>
            <a:rect l="l" t="t" r="r" b="b"/>
            <a:pathLst>
              <a:path w="135731" h="192881">
                <a:moveTo>
                  <a:pt x="0" y="192881"/>
                </a:moveTo>
                <a:cubicBezTo>
                  <a:pt x="20836" y="155376"/>
                  <a:pt x="41672" y="117872"/>
                  <a:pt x="64294" y="85725"/>
                </a:cubicBezTo>
                <a:cubicBezTo>
                  <a:pt x="86916" y="53578"/>
                  <a:pt x="123825" y="15875"/>
                  <a:pt x="13573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10020300" y="5503069"/>
            <a:ext cx="42863" cy="35719"/>
          </a:xfrm>
          <a:custGeom>
            <a:avLst/>
            <a:gdLst>
              <a:gd name="connsiteX0" fmla="*/ 0 w 42863"/>
              <a:gd name="connsiteY0" fmla="*/ 35719 h 35719"/>
              <a:gd name="connsiteX1" fmla="*/ 42863 w 42863"/>
              <a:gd name="connsiteY1" fmla="*/ 0 h 35719"/>
            </a:gdLst>
            <a:ahLst/>
            <a:cxnLst>
              <a:cxn ang="0">
                <a:pos x="connsiteX0" y="connsiteY0"/>
              </a:cxn>
              <a:cxn ang="0">
                <a:pos x="connsiteX1" y="connsiteY1"/>
              </a:cxn>
            </a:cxnLst>
            <a:rect l="l" t="t" r="r" b="b"/>
            <a:pathLst>
              <a:path w="42863" h="35719">
                <a:moveTo>
                  <a:pt x="0" y="35719"/>
                </a:moveTo>
                <a:lnTo>
                  <a:pt x="42863"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10086975" y="5364956"/>
            <a:ext cx="207169" cy="116682"/>
          </a:xfrm>
          <a:custGeom>
            <a:avLst/>
            <a:gdLst>
              <a:gd name="connsiteX0" fmla="*/ 0 w 207169"/>
              <a:gd name="connsiteY0" fmla="*/ 116682 h 116682"/>
              <a:gd name="connsiteX1" fmla="*/ 100013 w 207169"/>
              <a:gd name="connsiteY1" fmla="*/ 45244 h 116682"/>
              <a:gd name="connsiteX2" fmla="*/ 207169 w 207169"/>
              <a:gd name="connsiteY2" fmla="*/ 0 h 116682"/>
            </a:gdLst>
            <a:ahLst/>
            <a:cxnLst>
              <a:cxn ang="0">
                <a:pos x="connsiteX0" y="connsiteY0"/>
              </a:cxn>
              <a:cxn ang="0">
                <a:pos x="connsiteX1" y="connsiteY1"/>
              </a:cxn>
              <a:cxn ang="0">
                <a:pos x="connsiteX2" y="connsiteY2"/>
              </a:cxn>
            </a:cxnLst>
            <a:rect l="l" t="t" r="r" b="b"/>
            <a:pathLst>
              <a:path w="207169" h="116682">
                <a:moveTo>
                  <a:pt x="0" y="116682"/>
                </a:moveTo>
                <a:cubicBezTo>
                  <a:pt x="32742" y="90686"/>
                  <a:pt x="65485" y="64691"/>
                  <a:pt x="100013" y="45244"/>
                </a:cubicBezTo>
                <a:cubicBezTo>
                  <a:pt x="134541" y="25797"/>
                  <a:pt x="187325" y="8731"/>
                  <a:pt x="207169"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10332244" y="5334000"/>
            <a:ext cx="54769" cy="19050"/>
          </a:xfrm>
          <a:custGeom>
            <a:avLst/>
            <a:gdLst>
              <a:gd name="connsiteX0" fmla="*/ 0 w 54769"/>
              <a:gd name="connsiteY0" fmla="*/ 19050 h 19050"/>
              <a:gd name="connsiteX1" fmla="*/ 54769 w 54769"/>
              <a:gd name="connsiteY1" fmla="*/ 0 h 19050"/>
            </a:gdLst>
            <a:ahLst/>
            <a:cxnLst>
              <a:cxn ang="0">
                <a:pos x="connsiteX0" y="connsiteY0"/>
              </a:cxn>
              <a:cxn ang="0">
                <a:pos x="connsiteX1" y="connsiteY1"/>
              </a:cxn>
            </a:cxnLst>
            <a:rect l="l" t="t" r="r" b="b"/>
            <a:pathLst>
              <a:path w="54769" h="19050">
                <a:moveTo>
                  <a:pt x="0" y="19050"/>
                </a:moveTo>
                <a:lnTo>
                  <a:pt x="5476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10429875" y="5299510"/>
            <a:ext cx="209550" cy="24965"/>
          </a:xfrm>
          <a:custGeom>
            <a:avLst/>
            <a:gdLst>
              <a:gd name="connsiteX0" fmla="*/ 0 w 209550"/>
              <a:gd name="connsiteY0" fmla="*/ 24965 h 24965"/>
              <a:gd name="connsiteX1" fmla="*/ 135731 w 209550"/>
              <a:gd name="connsiteY1" fmla="*/ 1153 h 24965"/>
              <a:gd name="connsiteX2" fmla="*/ 209550 w 209550"/>
              <a:gd name="connsiteY2" fmla="*/ 5915 h 24965"/>
            </a:gdLst>
            <a:ahLst/>
            <a:cxnLst>
              <a:cxn ang="0">
                <a:pos x="connsiteX0" y="connsiteY0"/>
              </a:cxn>
              <a:cxn ang="0">
                <a:pos x="connsiteX1" y="connsiteY1"/>
              </a:cxn>
              <a:cxn ang="0">
                <a:pos x="connsiteX2" y="connsiteY2"/>
              </a:cxn>
            </a:cxnLst>
            <a:rect l="l" t="t" r="r" b="b"/>
            <a:pathLst>
              <a:path w="209550" h="24965">
                <a:moveTo>
                  <a:pt x="0" y="24965"/>
                </a:moveTo>
                <a:cubicBezTo>
                  <a:pt x="50403" y="14646"/>
                  <a:pt x="100806" y="4328"/>
                  <a:pt x="135731" y="1153"/>
                </a:cubicBezTo>
                <a:cubicBezTo>
                  <a:pt x="170656" y="-2022"/>
                  <a:pt x="190103" y="1946"/>
                  <a:pt x="209550" y="591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10703719" y="5312569"/>
            <a:ext cx="59531" cy="7144"/>
          </a:xfrm>
          <a:custGeom>
            <a:avLst/>
            <a:gdLst>
              <a:gd name="connsiteX0" fmla="*/ 0 w 59531"/>
              <a:gd name="connsiteY0" fmla="*/ 0 h 7144"/>
              <a:gd name="connsiteX1" fmla="*/ 59531 w 59531"/>
              <a:gd name="connsiteY1" fmla="*/ 7144 h 7144"/>
            </a:gdLst>
            <a:ahLst/>
            <a:cxnLst>
              <a:cxn ang="0">
                <a:pos x="connsiteX0" y="connsiteY0"/>
              </a:cxn>
              <a:cxn ang="0">
                <a:pos x="connsiteX1" y="connsiteY1"/>
              </a:cxn>
            </a:cxnLst>
            <a:rect l="l" t="t" r="r" b="b"/>
            <a:pathLst>
              <a:path w="59531" h="7144">
                <a:moveTo>
                  <a:pt x="0" y="0"/>
                </a:moveTo>
                <a:lnTo>
                  <a:pt x="59531" y="7144"/>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10822781" y="5326856"/>
            <a:ext cx="192882" cy="90488"/>
          </a:xfrm>
          <a:custGeom>
            <a:avLst/>
            <a:gdLst>
              <a:gd name="connsiteX0" fmla="*/ 0 w 192882"/>
              <a:gd name="connsiteY0" fmla="*/ 0 h 90488"/>
              <a:gd name="connsiteX1" fmla="*/ 109538 w 192882"/>
              <a:gd name="connsiteY1" fmla="*/ 42863 h 90488"/>
              <a:gd name="connsiteX2" fmla="*/ 192882 w 192882"/>
              <a:gd name="connsiteY2" fmla="*/ 90488 h 90488"/>
            </a:gdLst>
            <a:ahLst/>
            <a:cxnLst>
              <a:cxn ang="0">
                <a:pos x="connsiteX0" y="connsiteY0"/>
              </a:cxn>
              <a:cxn ang="0">
                <a:pos x="connsiteX1" y="connsiteY1"/>
              </a:cxn>
              <a:cxn ang="0">
                <a:pos x="connsiteX2" y="connsiteY2"/>
              </a:cxn>
            </a:cxnLst>
            <a:rect l="l" t="t" r="r" b="b"/>
            <a:pathLst>
              <a:path w="192882" h="90488">
                <a:moveTo>
                  <a:pt x="0" y="0"/>
                </a:moveTo>
                <a:cubicBezTo>
                  <a:pt x="38695" y="13891"/>
                  <a:pt x="77391" y="27782"/>
                  <a:pt x="109538" y="42863"/>
                </a:cubicBezTo>
                <a:cubicBezTo>
                  <a:pt x="141685" y="57944"/>
                  <a:pt x="178595" y="82947"/>
                  <a:pt x="192882" y="9048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11051381" y="5434013"/>
            <a:ext cx="47625" cy="35718"/>
          </a:xfrm>
          <a:custGeom>
            <a:avLst/>
            <a:gdLst>
              <a:gd name="connsiteX0" fmla="*/ 0 w 47625"/>
              <a:gd name="connsiteY0" fmla="*/ 0 h 35718"/>
              <a:gd name="connsiteX1" fmla="*/ 47625 w 47625"/>
              <a:gd name="connsiteY1" fmla="*/ 35718 h 35718"/>
            </a:gdLst>
            <a:ahLst/>
            <a:cxnLst>
              <a:cxn ang="0">
                <a:pos x="connsiteX0" y="connsiteY0"/>
              </a:cxn>
              <a:cxn ang="0">
                <a:pos x="connsiteX1" y="connsiteY1"/>
              </a:cxn>
            </a:cxnLst>
            <a:rect l="l" t="t" r="r" b="b"/>
            <a:pathLst>
              <a:path w="47625" h="35718">
                <a:moveTo>
                  <a:pt x="0" y="0"/>
                </a:moveTo>
                <a:lnTo>
                  <a:pt x="47625" y="357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11125200" y="5488781"/>
            <a:ext cx="152400" cy="173832"/>
          </a:xfrm>
          <a:custGeom>
            <a:avLst/>
            <a:gdLst>
              <a:gd name="connsiteX0" fmla="*/ 0 w 152400"/>
              <a:gd name="connsiteY0" fmla="*/ 0 h 173832"/>
              <a:gd name="connsiteX1" fmla="*/ 83344 w 152400"/>
              <a:gd name="connsiteY1" fmla="*/ 71438 h 173832"/>
              <a:gd name="connsiteX2" fmla="*/ 152400 w 152400"/>
              <a:gd name="connsiteY2" fmla="*/ 173832 h 173832"/>
            </a:gdLst>
            <a:ahLst/>
            <a:cxnLst>
              <a:cxn ang="0">
                <a:pos x="connsiteX0" y="connsiteY0"/>
              </a:cxn>
              <a:cxn ang="0">
                <a:pos x="connsiteX1" y="connsiteY1"/>
              </a:cxn>
              <a:cxn ang="0">
                <a:pos x="connsiteX2" y="connsiteY2"/>
              </a:cxn>
            </a:cxnLst>
            <a:rect l="l" t="t" r="r" b="b"/>
            <a:pathLst>
              <a:path w="152400" h="173832">
                <a:moveTo>
                  <a:pt x="0" y="0"/>
                </a:moveTo>
                <a:cubicBezTo>
                  <a:pt x="28972" y="21233"/>
                  <a:pt x="57944" y="42466"/>
                  <a:pt x="83344" y="71438"/>
                </a:cubicBezTo>
                <a:cubicBezTo>
                  <a:pt x="108744" y="100410"/>
                  <a:pt x="130572" y="137121"/>
                  <a:pt x="152400" y="1738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1303794" y="5691188"/>
            <a:ext cx="28575" cy="50006"/>
          </a:xfrm>
          <a:custGeom>
            <a:avLst/>
            <a:gdLst>
              <a:gd name="connsiteX0" fmla="*/ 0 w 28575"/>
              <a:gd name="connsiteY0" fmla="*/ 0 h 50006"/>
              <a:gd name="connsiteX1" fmla="*/ 28575 w 28575"/>
              <a:gd name="connsiteY1" fmla="*/ 50006 h 50006"/>
            </a:gdLst>
            <a:ahLst/>
            <a:cxnLst>
              <a:cxn ang="0">
                <a:pos x="connsiteX0" y="connsiteY0"/>
              </a:cxn>
              <a:cxn ang="0">
                <a:pos x="connsiteX1" y="connsiteY1"/>
              </a:cxn>
            </a:cxnLst>
            <a:rect l="l" t="t" r="r" b="b"/>
            <a:pathLst>
              <a:path w="28575" h="50006">
                <a:moveTo>
                  <a:pt x="0" y="0"/>
                </a:moveTo>
                <a:lnTo>
                  <a:pt x="28575" y="5000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11346656" y="5765006"/>
            <a:ext cx="64294" cy="228600"/>
          </a:xfrm>
          <a:custGeom>
            <a:avLst/>
            <a:gdLst>
              <a:gd name="connsiteX0" fmla="*/ 0 w 64294"/>
              <a:gd name="connsiteY0" fmla="*/ 0 h 228600"/>
              <a:gd name="connsiteX1" fmla="*/ 42863 w 64294"/>
              <a:gd name="connsiteY1" fmla="*/ 121444 h 228600"/>
              <a:gd name="connsiteX2" fmla="*/ 64294 w 64294"/>
              <a:gd name="connsiteY2" fmla="*/ 228600 h 228600"/>
            </a:gdLst>
            <a:ahLst/>
            <a:cxnLst>
              <a:cxn ang="0">
                <a:pos x="connsiteX0" y="connsiteY0"/>
              </a:cxn>
              <a:cxn ang="0">
                <a:pos x="connsiteX1" y="connsiteY1"/>
              </a:cxn>
              <a:cxn ang="0">
                <a:pos x="connsiteX2" y="connsiteY2"/>
              </a:cxn>
            </a:cxnLst>
            <a:rect l="l" t="t" r="r" b="b"/>
            <a:pathLst>
              <a:path w="64294" h="228600">
                <a:moveTo>
                  <a:pt x="0" y="0"/>
                </a:moveTo>
                <a:cubicBezTo>
                  <a:pt x="16073" y="41672"/>
                  <a:pt x="32147" y="83344"/>
                  <a:pt x="42863" y="121444"/>
                </a:cubicBezTo>
                <a:cubicBezTo>
                  <a:pt x="53579" y="159544"/>
                  <a:pt x="59135" y="209947"/>
                  <a:pt x="64294" y="2286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11415713" y="6031706"/>
            <a:ext cx="4762" cy="61913"/>
          </a:xfrm>
          <a:custGeom>
            <a:avLst/>
            <a:gdLst>
              <a:gd name="connsiteX0" fmla="*/ 0 w 4762"/>
              <a:gd name="connsiteY0" fmla="*/ 0 h 61913"/>
              <a:gd name="connsiteX1" fmla="*/ 4762 w 4762"/>
              <a:gd name="connsiteY1" fmla="*/ 61913 h 61913"/>
            </a:gdLst>
            <a:ahLst/>
            <a:cxnLst>
              <a:cxn ang="0">
                <a:pos x="connsiteX0" y="connsiteY0"/>
              </a:cxn>
              <a:cxn ang="0">
                <a:pos x="connsiteX1" y="connsiteY1"/>
              </a:cxn>
            </a:cxnLst>
            <a:rect l="l" t="t" r="r" b="b"/>
            <a:pathLst>
              <a:path w="4762" h="61913">
                <a:moveTo>
                  <a:pt x="0" y="0"/>
                </a:moveTo>
                <a:cubicBezTo>
                  <a:pt x="1587" y="20638"/>
                  <a:pt x="3572" y="51991"/>
                  <a:pt x="4762" y="6191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10713677" y="5295900"/>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0839450" y="5298281"/>
            <a:ext cx="1928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Freeform 115"/>
          <p:cNvSpPr/>
          <p:nvPr/>
        </p:nvSpPr>
        <p:spPr>
          <a:xfrm>
            <a:off x="11126837" y="5298319"/>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11233547" y="5297128"/>
            <a:ext cx="1928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Freeform 117"/>
          <p:cNvSpPr/>
          <p:nvPr/>
        </p:nvSpPr>
        <p:spPr>
          <a:xfrm>
            <a:off x="11493178" y="5291654"/>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p:nvPr/>
        </p:nvCxnSpPr>
        <p:spPr>
          <a:xfrm>
            <a:off x="11635978" y="5291654"/>
            <a:ext cx="2266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9888123" y="4459546"/>
            <a:ext cx="570988" cy="76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 name="Slide Number Placeholder 1047"/>
          <p:cNvSpPr>
            <a:spLocks noGrp="1"/>
          </p:cNvSpPr>
          <p:nvPr>
            <p:ph type="sldNum" sz="quarter" idx="12"/>
          </p:nvPr>
        </p:nvSpPr>
        <p:spPr/>
        <p:txBody>
          <a:bodyPr/>
          <a:lstStyle/>
          <a:p>
            <a:fld id="{20D68944-6564-4374-BCF3-9E9F36549B1D}" type="slidenum">
              <a:rPr lang="en-US" smtClean="0"/>
              <a:pPr/>
              <a:t>10</a:t>
            </a:fld>
            <a:endParaRPr lang="en-US" dirty="0"/>
          </a:p>
        </p:txBody>
      </p:sp>
      <p:pic>
        <p:nvPicPr>
          <p:cNvPr id="70"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t="11237"/>
          <a:stretch/>
        </p:blipFill>
        <p:spPr bwMode="auto">
          <a:xfrm>
            <a:off x="767039" y="1674545"/>
            <a:ext cx="6315075" cy="30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space réservé de la date 2"/>
          <p:cNvSpPr>
            <a:spLocks noGrp="1"/>
          </p:cNvSpPr>
          <p:nvPr>
            <p:ph type="dt" sz="half" idx="10"/>
          </p:nvPr>
        </p:nvSpPr>
        <p:spPr/>
        <p:txBody>
          <a:bodyPr/>
          <a:lstStyle/>
          <a:p>
            <a:fld id="{C51E96F0-7CE1-43F7-890F-738BF3A95149}"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429342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5264" y="2218332"/>
            <a:ext cx="2481263" cy="216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poulies-courroie </a:t>
            </a:r>
            <a:br>
              <a:rPr lang="fr-FR" dirty="0" smtClean="0"/>
            </a:br>
            <a:r>
              <a:rPr lang="fr-FR" sz="3600" dirty="0" smtClean="0"/>
              <a:t>(</a:t>
            </a:r>
            <a:r>
              <a:rPr lang="fr-FR" sz="3600" dirty="0" err="1" smtClean="0"/>
              <a:t>ang</a:t>
            </a:r>
            <a:r>
              <a:rPr lang="fr-FR" sz="3600" dirty="0" smtClean="0"/>
              <a:t> : </a:t>
            </a:r>
            <a:r>
              <a:rPr lang="fr-FR" sz="3600" dirty="0" err="1" smtClean="0"/>
              <a:t>pulley</a:t>
            </a:r>
            <a:r>
              <a:rPr lang="fr-FR" sz="3600" dirty="0"/>
              <a:t> </a:t>
            </a:r>
            <a:r>
              <a:rPr lang="fr-FR" sz="3600" dirty="0" smtClean="0"/>
              <a:t>/ </a:t>
            </a:r>
            <a:r>
              <a:rPr lang="fr-FR" sz="3600" dirty="0" err="1" smtClean="0"/>
              <a:t>belt</a:t>
            </a:r>
            <a:r>
              <a:rPr lang="fr-FR" sz="3600" dirty="0" smtClean="0"/>
              <a:t> drive)</a:t>
            </a:r>
            <a:endParaRPr lang="en-US" sz="36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237"/>
          <a:stretch/>
        </p:blipFill>
        <p:spPr bwMode="auto">
          <a:xfrm>
            <a:off x="767039" y="1674545"/>
            <a:ext cx="6315075" cy="30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7226277" y="313771"/>
            <a:ext cx="4864877" cy="1276328"/>
          </a:xfrm>
          <a:prstGeom prst="rect">
            <a:avLst/>
          </a:prstGeom>
        </p:spPr>
      </p:pic>
      <p:pic>
        <p:nvPicPr>
          <p:cNvPr id="6" name="Picture 5"/>
          <p:cNvPicPr>
            <a:picLocks noChangeAspect="1"/>
          </p:cNvPicPr>
          <p:nvPr/>
        </p:nvPicPr>
        <p:blipFill rotWithShape="1">
          <a:blip r:embed="rId5"/>
          <a:srcRect r="60715"/>
          <a:stretch/>
        </p:blipFill>
        <p:spPr>
          <a:xfrm>
            <a:off x="7576382" y="2077541"/>
            <a:ext cx="1683867" cy="2090067"/>
          </a:xfrm>
          <a:prstGeom prst="rect">
            <a:avLst/>
          </a:prstGeom>
        </p:spPr>
      </p:pic>
      <p:cxnSp>
        <p:nvCxnSpPr>
          <p:cNvPr id="8" name="Straight Arrow Connector 7"/>
          <p:cNvCxnSpPr/>
          <p:nvPr/>
        </p:nvCxnSpPr>
        <p:spPr>
          <a:xfrm>
            <a:off x="9719507" y="650820"/>
            <a:ext cx="345991" cy="37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01738" y="354906"/>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cxnSp>
        <p:nvCxnSpPr>
          <p:cNvPr id="12" name="Straight Arrow Connector 11"/>
          <p:cNvCxnSpPr/>
          <p:nvPr/>
        </p:nvCxnSpPr>
        <p:spPr>
          <a:xfrm flipH="1">
            <a:off x="9018907" y="638574"/>
            <a:ext cx="365665" cy="20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774972" y="-55180"/>
            <a:ext cx="1631091" cy="369332"/>
          </a:xfrm>
          <a:prstGeom prst="rect">
            <a:avLst/>
          </a:prstGeom>
          <a:noFill/>
        </p:spPr>
        <p:txBody>
          <a:bodyPr wrap="square" rtlCol="0">
            <a:spAutoFit/>
          </a:bodyPr>
          <a:lstStyle/>
          <a:p>
            <a:r>
              <a:rPr lang="fr-FR" dirty="0" smtClean="0">
                <a:solidFill>
                  <a:schemeClr val="accent1"/>
                </a:solidFill>
              </a:rPr>
              <a:t>Courroie ronde</a:t>
            </a:r>
            <a:endParaRPr lang="en-US" dirty="0">
              <a:solidFill>
                <a:schemeClr val="accent1"/>
              </a:solidFill>
            </a:endParaRPr>
          </a:p>
        </p:txBody>
      </p:sp>
      <p:cxnSp>
        <p:nvCxnSpPr>
          <p:cNvPr id="15" name="Straight Arrow Connector 14"/>
          <p:cNvCxnSpPr/>
          <p:nvPr/>
        </p:nvCxnSpPr>
        <p:spPr>
          <a:xfrm>
            <a:off x="9730642" y="2320399"/>
            <a:ext cx="420130" cy="74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60249" y="1996879"/>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sp>
        <p:nvSpPr>
          <p:cNvPr id="17" name="TextBox 16"/>
          <p:cNvSpPr txBox="1"/>
          <p:nvPr/>
        </p:nvSpPr>
        <p:spPr>
          <a:xfrm>
            <a:off x="8570555" y="1667878"/>
            <a:ext cx="2320174" cy="369332"/>
          </a:xfrm>
          <a:prstGeom prst="rect">
            <a:avLst/>
          </a:prstGeom>
          <a:noFill/>
        </p:spPr>
        <p:txBody>
          <a:bodyPr wrap="square" rtlCol="0">
            <a:spAutoFit/>
          </a:bodyPr>
          <a:lstStyle/>
          <a:p>
            <a:r>
              <a:rPr lang="fr-FR" dirty="0" smtClean="0">
                <a:solidFill>
                  <a:schemeClr val="accent1"/>
                </a:solidFill>
              </a:rPr>
              <a:t>Courroie trapézoïdale</a:t>
            </a:r>
            <a:endParaRPr lang="en-US" dirty="0">
              <a:solidFill>
                <a:schemeClr val="accent1"/>
              </a:solidFill>
            </a:endParaRPr>
          </a:p>
        </p:txBody>
      </p:sp>
      <p:cxnSp>
        <p:nvCxnSpPr>
          <p:cNvPr id="18" name="Straight Arrow Connector 17"/>
          <p:cNvCxnSpPr/>
          <p:nvPr/>
        </p:nvCxnSpPr>
        <p:spPr>
          <a:xfrm flipH="1">
            <a:off x="8455453" y="266288"/>
            <a:ext cx="719522" cy="35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889489" y="235992"/>
            <a:ext cx="421502" cy="64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100926" y="1947890"/>
            <a:ext cx="358185" cy="6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852476" y="1947890"/>
            <a:ext cx="322500" cy="8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31475" y="4978426"/>
            <a:ext cx="1714691" cy="369332"/>
          </a:xfrm>
          <a:prstGeom prst="rect">
            <a:avLst/>
          </a:prstGeom>
          <a:noFill/>
        </p:spPr>
        <p:txBody>
          <a:bodyPr wrap="square" rtlCol="0">
            <a:spAutoFit/>
          </a:bodyPr>
          <a:lstStyle/>
          <a:p>
            <a:r>
              <a:rPr lang="fr-FR" dirty="0" smtClean="0">
                <a:solidFill>
                  <a:schemeClr val="accent1"/>
                </a:solidFill>
              </a:rPr>
              <a:t>Courroie Plate</a:t>
            </a:r>
            <a:endParaRPr lang="en-US" dirty="0">
              <a:solidFill>
                <a:schemeClr val="accent1"/>
              </a:solidFill>
            </a:endParaRPr>
          </a:p>
        </p:txBody>
      </p:sp>
      <p:pic>
        <p:nvPicPr>
          <p:cNvPr id="1028" name="Picture 4" descr="Image result for poulie courroie plate de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7963" y="5049362"/>
            <a:ext cx="1269044" cy="1509300"/>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e 1032"/>
          <p:cNvGrpSpPr/>
          <p:nvPr/>
        </p:nvGrpSpPr>
        <p:grpSpPr>
          <a:xfrm rot="5400000">
            <a:off x="4174204" y="4872632"/>
            <a:ext cx="4758" cy="1123950"/>
            <a:chOff x="7526755" y="3680804"/>
            <a:chExt cx="4758" cy="1123950"/>
          </a:xfrm>
        </p:grpSpPr>
        <p:cxnSp>
          <p:nvCxnSpPr>
            <p:cNvPr id="45"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 name="Groupe 1032"/>
          <p:cNvGrpSpPr/>
          <p:nvPr/>
        </p:nvGrpSpPr>
        <p:grpSpPr>
          <a:xfrm rot="5400000">
            <a:off x="10590082" y="2284715"/>
            <a:ext cx="4758" cy="1123950"/>
            <a:chOff x="7526755" y="3680804"/>
            <a:chExt cx="4758" cy="1123950"/>
          </a:xfrm>
        </p:grpSpPr>
        <p:cxnSp>
          <p:nvCxnSpPr>
            <p:cNvPr id="53"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e 1032"/>
          <p:cNvGrpSpPr/>
          <p:nvPr/>
        </p:nvGrpSpPr>
        <p:grpSpPr>
          <a:xfrm rot="5400000">
            <a:off x="10309899" y="301596"/>
            <a:ext cx="4758" cy="1123950"/>
            <a:chOff x="7526755" y="3680804"/>
            <a:chExt cx="4758" cy="1123950"/>
          </a:xfrm>
        </p:grpSpPr>
        <p:cxnSp>
          <p:nvCxnSpPr>
            <p:cNvPr id="57"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67"/>
          <p:cNvCxnSpPr/>
          <p:nvPr/>
        </p:nvCxnSpPr>
        <p:spPr>
          <a:xfrm rot="10800000">
            <a:off x="9829171" y="2845967"/>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70"/>
          <p:cNvCxnSpPr/>
          <p:nvPr/>
        </p:nvCxnSpPr>
        <p:spPr>
          <a:xfrm rot="10800000">
            <a:off x="9342237" y="2838828"/>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7"/>
          <p:cNvCxnSpPr/>
          <p:nvPr/>
        </p:nvCxnSpPr>
        <p:spPr>
          <a:xfrm rot="10800000">
            <a:off x="11202831" y="284837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70"/>
          <p:cNvCxnSpPr/>
          <p:nvPr/>
        </p:nvCxnSpPr>
        <p:spPr>
          <a:xfrm rot="10800000">
            <a:off x="11373864" y="284600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7" name="Straight Arrow Connector 1026"/>
          <p:cNvCxnSpPr/>
          <p:nvPr/>
        </p:nvCxnSpPr>
        <p:spPr>
          <a:xfrm flipV="1">
            <a:off x="3697953" y="5432228"/>
            <a:ext cx="0" cy="1102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9829171" y="882216"/>
            <a:ext cx="0" cy="622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1578651" y="2847154"/>
            <a:ext cx="0" cy="1212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0" name="TextBox 1029"/>
              <p:cNvSpPr txBox="1"/>
              <p:nvPr/>
            </p:nvSpPr>
            <p:spPr>
              <a:xfrm>
                <a:off x="9464840" y="1000331"/>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sSub>
                    </m:oMath>
                  </m:oMathPara>
                </a14:m>
                <a:endParaRPr lang="en-US" dirty="0"/>
              </a:p>
            </p:txBody>
          </p:sp>
        </mc:Choice>
        <mc:Fallback xmlns="">
          <p:sp>
            <p:nvSpPr>
              <p:cNvPr id="1030" name="TextBox 1029"/>
              <p:cNvSpPr txBox="1">
                <a:spLocks noRot="1" noChangeAspect="1" noMove="1" noResize="1" noEditPoints="1" noAdjustHandles="1" noChangeArrowheads="1" noChangeShapeType="1" noTextEdit="1"/>
              </p:cNvSpPr>
              <p:nvPr/>
            </p:nvSpPr>
            <p:spPr>
              <a:xfrm>
                <a:off x="9464840" y="1000331"/>
                <a:ext cx="488930" cy="369332"/>
              </a:xfrm>
              <a:prstGeom prst="rect">
                <a:avLst/>
              </a:prstGeom>
              <a:blipFill rotWithShape="1">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3292239" y="5592998"/>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sSub>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3292239" y="5592998"/>
                <a:ext cx="488930" cy="369332"/>
              </a:xfrm>
              <a:prstGeom prst="rect">
                <a:avLst/>
              </a:prstGeom>
              <a:blipFill rotWithShape="1">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1556609" y="3276135"/>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1556609" y="3276135"/>
                <a:ext cx="488930" cy="369332"/>
              </a:xfrm>
              <a:prstGeom prst="rect">
                <a:avLst/>
              </a:prstGeom>
              <a:blipFill rotWithShape="1">
                <a:blip r:embed="rId9"/>
                <a:stretch>
                  <a:fillRect/>
                </a:stretch>
              </a:blipFill>
            </p:spPr>
            <p:txBody>
              <a:bodyPr/>
              <a:lstStyle/>
              <a:p>
                <a:r>
                  <a:rPr lang="fr-FR">
                    <a:noFill/>
                  </a:rPr>
                  <a:t> </a:t>
                </a:r>
              </a:p>
            </p:txBody>
          </p:sp>
        </mc:Fallback>
      </mc:AlternateContent>
      <p:pic>
        <p:nvPicPr>
          <p:cNvPr id="1031" name="Picture 1030"/>
          <p:cNvPicPr>
            <a:picLocks noChangeAspect="1"/>
          </p:cNvPicPr>
          <p:nvPr/>
        </p:nvPicPr>
        <p:blipFill>
          <a:blip r:embed="rId10"/>
          <a:stretch>
            <a:fillRect/>
          </a:stretch>
        </p:blipFill>
        <p:spPr>
          <a:xfrm>
            <a:off x="6927285" y="4779412"/>
            <a:ext cx="5036193" cy="2082008"/>
          </a:xfrm>
          <a:prstGeom prst="rect">
            <a:avLst/>
          </a:prstGeom>
        </p:spPr>
      </p:pic>
      <p:sp>
        <p:nvSpPr>
          <p:cNvPr id="77" name="TextBox 76"/>
          <p:cNvSpPr txBox="1"/>
          <p:nvPr/>
        </p:nvSpPr>
        <p:spPr>
          <a:xfrm>
            <a:off x="8455453" y="4185129"/>
            <a:ext cx="2320174" cy="369332"/>
          </a:xfrm>
          <a:prstGeom prst="rect">
            <a:avLst/>
          </a:prstGeom>
          <a:noFill/>
        </p:spPr>
        <p:txBody>
          <a:bodyPr wrap="square" rtlCol="0">
            <a:spAutoFit/>
          </a:bodyPr>
          <a:lstStyle/>
          <a:p>
            <a:r>
              <a:rPr lang="fr-FR" dirty="0" smtClean="0">
                <a:solidFill>
                  <a:schemeClr val="accent1"/>
                </a:solidFill>
              </a:rPr>
              <a:t>Courroie crantée</a:t>
            </a:r>
            <a:endParaRPr lang="en-US" dirty="0">
              <a:solidFill>
                <a:schemeClr val="accent1"/>
              </a:solidFill>
            </a:endParaRPr>
          </a:p>
        </p:txBody>
      </p:sp>
      <p:cxnSp>
        <p:nvCxnSpPr>
          <p:cNvPr id="78" name="Straight Arrow Connector 77"/>
          <p:cNvCxnSpPr/>
          <p:nvPr/>
        </p:nvCxnSpPr>
        <p:spPr>
          <a:xfrm>
            <a:off x="9888123" y="4459546"/>
            <a:ext cx="570988" cy="76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8184787" y="4438556"/>
            <a:ext cx="348171" cy="86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106234" y="4836534"/>
            <a:ext cx="712886" cy="7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8611511" y="4499739"/>
            <a:ext cx="1539262" cy="369332"/>
          </a:xfrm>
          <a:prstGeom prst="rect">
            <a:avLst/>
          </a:prstGeom>
          <a:noFill/>
        </p:spPr>
        <p:txBody>
          <a:bodyPr wrap="square" rtlCol="0">
            <a:spAutoFit/>
          </a:bodyPr>
          <a:lstStyle/>
          <a:p>
            <a:r>
              <a:rPr lang="fr-FR" dirty="0" smtClean="0">
                <a:solidFill>
                  <a:schemeClr val="accent1"/>
                </a:solidFill>
              </a:rPr>
              <a:t>Roue dentée</a:t>
            </a:r>
            <a:endParaRPr lang="en-US" dirty="0">
              <a:solidFill>
                <a:schemeClr val="accent1"/>
              </a:solidFill>
            </a:endParaRPr>
          </a:p>
        </p:txBody>
      </p:sp>
      <p:cxnSp>
        <p:nvCxnSpPr>
          <p:cNvPr id="90" name="Straight Arrow Connector 89"/>
          <p:cNvCxnSpPr/>
          <p:nvPr/>
        </p:nvCxnSpPr>
        <p:spPr>
          <a:xfrm>
            <a:off x="9441187" y="4797318"/>
            <a:ext cx="624311" cy="991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10374498" y="6533616"/>
                <a:ext cx="488930" cy="3243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latin typeface="Cambria Math"/>
                            </a:rPr>
                          </m:ctrlPr>
                        </m:sSubPr>
                        <m:e>
                          <m:r>
                            <a:rPr lang="fr-FR" sz="1400" b="0" i="1" smtClean="0">
                              <a:latin typeface="Cambria Math"/>
                            </a:rPr>
                            <m:t>𝑑</m:t>
                          </m:r>
                          <m:r>
                            <a:rPr lang="fr-FR" sz="1400" b="0" i="1" smtClean="0">
                              <a:latin typeface="Cambria Math"/>
                            </a:rPr>
                            <m:t>=</m:t>
                          </m:r>
                          <m:r>
                            <a:rPr lang="fr-FR" sz="1400" b="0" i="1" smtClean="0">
                              <a:latin typeface="Cambria Math" panose="02040503050406030204" pitchFamily="18" charset="0"/>
                            </a:rPr>
                            <m:t>𝑑</m:t>
                          </m:r>
                        </m:e>
                        <m:sub>
                          <m:r>
                            <a:rPr lang="fr-FR" sz="1400" b="0" i="1" smtClean="0">
                              <a:latin typeface="Cambria Math" panose="02040503050406030204" pitchFamily="18" charset="0"/>
                            </a:rPr>
                            <m:t>𝑝</m:t>
                          </m:r>
                        </m:sub>
                      </m:sSub>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10374498" y="6533616"/>
                <a:ext cx="488930" cy="324384"/>
              </a:xfrm>
              <a:prstGeom prst="rect">
                <a:avLst/>
              </a:prstGeom>
              <a:blipFill rotWithShape="1">
                <a:blip r:embed="rId11"/>
                <a:stretch>
                  <a:fillRect r="-3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9562" y="5569788"/>
                <a:ext cx="2910931" cy="944746"/>
              </a:xfrm>
              <a:prstGeom prst="rect">
                <a:avLst/>
              </a:prstGeom>
              <a:noFill/>
              <a:ln>
                <a:solidFill>
                  <a:srgbClr val="FF0000"/>
                </a:solidFill>
              </a:ln>
            </p:spPr>
            <p:txBody>
              <a:bodyPr wrap="square" rtlCol="0">
                <a:spAutoFit/>
              </a:bodyPr>
              <a:lstStyle/>
              <a:p>
                <a:pPr algn="ctr"/>
                <a14:m>
                  <m:oMath xmlns:m="http://schemas.openxmlformats.org/officeDocument/2006/math">
                    <m:r>
                      <a:rPr lang="fr-FR" b="0" i="1" smtClean="0">
                        <a:solidFill>
                          <a:srgbClr val="FF0000"/>
                        </a:solidFill>
                        <a:latin typeface="Cambria Math"/>
                      </a:rPr>
                      <m:t>𝑑</m:t>
                    </m:r>
                  </m:oMath>
                </a14:m>
                <a:r>
                  <a:rPr lang="en-US" dirty="0" smtClean="0">
                    <a:solidFill>
                      <a:srgbClr val="FF0000"/>
                    </a:solidFill>
                  </a:rPr>
                  <a:t> : </a:t>
                </a:r>
                <a:r>
                  <a:rPr lang="fr-FR" dirty="0" smtClean="0">
                    <a:solidFill>
                      <a:srgbClr val="FF0000"/>
                    </a:solidFill>
                  </a:rPr>
                  <a:t>diamètreprimitif</a:t>
                </a:r>
              </a:p>
              <a:p>
                <a:pPr algn="ctr"/>
                <a:r>
                  <a:rPr lang="fr-FR" dirty="0" smtClean="0">
                    <a:solidFill>
                      <a:srgbClr val="FF0000"/>
                    </a:solidFill>
                  </a:rPr>
                  <a:t>Indiqué avec une ligne en trait mixte</a:t>
                </a:r>
                <a:endParaRPr lang="fr-FR" dirty="0">
                  <a:solidFill>
                    <a:srgbClr val="FF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9562" y="5569788"/>
                <a:ext cx="2910931" cy="944746"/>
              </a:xfrm>
              <a:prstGeom prst="rect">
                <a:avLst/>
              </a:prstGeom>
              <a:blipFill rotWithShape="1">
                <a:blip r:embed="rId12"/>
                <a:stretch>
                  <a:fillRect t="-2548" b="-6369"/>
                </a:stretch>
              </a:blipFill>
              <a:ln>
                <a:solidFill>
                  <a:srgbClr val="FF0000"/>
                </a:solidFill>
              </a:ln>
            </p:spPr>
            <p:txBody>
              <a:bodyPr/>
              <a:lstStyle/>
              <a:p>
                <a:r>
                  <a:rPr lang="fr-FR">
                    <a:noFill/>
                  </a:rPr>
                  <a:t> </a:t>
                </a:r>
              </a:p>
            </p:txBody>
          </p:sp>
        </mc:Fallback>
      </mc:AlternateContent>
      <p:sp>
        <p:nvSpPr>
          <p:cNvPr id="3" name="Freeform 2"/>
          <p:cNvSpPr/>
          <p:nvPr/>
        </p:nvSpPr>
        <p:spPr>
          <a:xfrm>
            <a:off x="9775031" y="5891213"/>
            <a:ext cx="35719" cy="228600"/>
          </a:xfrm>
          <a:custGeom>
            <a:avLst/>
            <a:gdLst>
              <a:gd name="connsiteX0" fmla="*/ 0 w 35719"/>
              <a:gd name="connsiteY0" fmla="*/ 228600 h 228600"/>
              <a:gd name="connsiteX1" fmla="*/ 7144 w 35719"/>
              <a:gd name="connsiteY1" fmla="*/ 123825 h 228600"/>
              <a:gd name="connsiteX2" fmla="*/ 16669 w 35719"/>
              <a:gd name="connsiteY2" fmla="*/ 54768 h 228600"/>
              <a:gd name="connsiteX3" fmla="*/ 35719 w 35719"/>
              <a:gd name="connsiteY3" fmla="*/ 0 h 228600"/>
            </a:gdLst>
            <a:ahLst/>
            <a:cxnLst>
              <a:cxn ang="0">
                <a:pos x="connsiteX0" y="connsiteY0"/>
              </a:cxn>
              <a:cxn ang="0">
                <a:pos x="connsiteX1" y="connsiteY1"/>
              </a:cxn>
              <a:cxn ang="0">
                <a:pos x="connsiteX2" y="connsiteY2"/>
              </a:cxn>
              <a:cxn ang="0">
                <a:pos x="connsiteX3" y="connsiteY3"/>
              </a:cxn>
            </a:cxnLst>
            <a:rect l="l" t="t" r="r" b="b"/>
            <a:pathLst>
              <a:path w="35719" h="228600">
                <a:moveTo>
                  <a:pt x="0" y="228600"/>
                </a:moveTo>
                <a:cubicBezTo>
                  <a:pt x="2183" y="190698"/>
                  <a:pt x="4366" y="152797"/>
                  <a:pt x="7144" y="123825"/>
                </a:cubicBezTo>
                <a:cubicBezTo>
                  <a:pt x="9922" y="94853"/>
                  <a:pt x="11907" y="75405"/>
                  <a:pt x="16669" y="54768"/>
                </a:cubicBezTo>
                <a:cubicBezTo>
                  <a:pt x="21431" y="34131"/>
                  <a:pt x="28972" y="13097"/>
                  <a:pt x="3571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9822656" y="5798344"/>
            <a:ext cx="26194" cy="50006"/>
          </a:xfrm>
          <a:custGeom>
            <a:avLst/>
            <a:gdLst>
              <a:gd name="connsiteX0" fmla="*/ 0 w 26194"/>
              <a:gd name="connsiteY0" fmla="*/ 50006 h 50006"/>
              <a:gd name="connsiteX1" fmla="*/ 26194 w 26194"/>
              <a:gd name="connsiteY1" fmla="*/ 0 h 50006"/>
            </a:gdLst>
            <a:ahLst/>
            <a:cxnLst>
              <a:cxn ang="0">
                <a:pos x="connsiteX0" y="connsiteY0"/>
              </a:cxn>
              <a:cxn ang="0">
                <a:pos x="connsiteX1" y="connsiteY1"/>
              </a:cxn>
            </a:cxnLst>
            <a:rect l="l" t="t" r="r" b="b"/>
            <a:pathLst>
              <a:path w="26194" h="50006">
                <a:moveTo>
                  <a:pt x="0" y="50006"/>
                </a:moveTo>
                <a:cubicBezTo>
                  <a:pt x="7144" y="31154"/>
                  <a:pt x="14288" y="12303"/>
                  <a:pt x="26194"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9855994" y="5569744"/>
            <a:ext cx="135731" cy="192881"/>
          </a:xfrm>
          <a:custGeom>
            <a:avLst/>
            <a:gdLst>
              <a:gd name="connsiteX0" fmla="*/ 0 w 135731"/>
              <a:gd name="connsiteY0" fmla="*/ 192881 h 192881"/>
              <a:gd name="connsiteX1" fmla="*/ 64294 w 135731"/>
              <a:gd name="connsiteY1" fmla="*/ 85725 h 192881"/>
              <a:gd name="connsiteX2" fmla="*/ 135731 w 135731"/>
              <a:gd name="connsiteY2" fmla="*/ 0 h 192881"/>
            </a:gdLst>
            <a:ahLst/>
            <a:cxnLst>
              <a:cxn ang="0">
                <a:pos x="connsiteX0" y="connsiteY0"/>
              </a:cxn>
              <a:cxn ang="0">
                <a:pos x="connsiteX1" y="connsiteY1"/>
              </a:cxn>
              <a:cxn ang="0">
                <a:pos x="connsiteX2" y="connsiteY2"/>
              </a:cxn>
            </a:cxnLst>
            <a:rect l="l" t="t" r="r" b="b"/>
            <a:pathLst>
              <a:path w="135731" h="192881">
                <a:moveTo>
                  <a:pt x="0" y="192881"/>
                </a:moveTo>
                <a:cubicBezTo>
                  <a:pt x="20836" y="155376"/>
                  <a:pt x="41672" y="117872"/>
                  <a:pt x="64294" y="85725"/>
                </a:cubicBezTo>
                <a:cubicBezTo>
                  <a:pt x="86916" y="53578"/>
                  <a:pt x="123825" y="15875"/>
                  <a:pt x="135731"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020300" y="5503069"/>
            <a:ext cx="42863" cy="35719"/>
          </a:xfrm>
          <a:custGeom>
            <a:avLst/>
            <a:gdLst>
              <a:gd name="connsiteX0" fmla="*/ 0 w 42863"/>
              <a:gd name="connsiteY0" fmla="*/ 35719 h 35719"/>
              <a:gd name="connsiteX1" fmla="*/ 42863 w 42863"/>
              <a:gd name="connsiteY1" fmla="*/ 0 h 35719"/>
            </a:gdLst>
            <a:ahLst/>
            <a:cxnLst>
              <a:cxn ang="0">
                <a:pos x="connsiteX0" y="connsiteY0"/>
              </a:cxn>
              <a:cxn ang="0">
                <a:pos x="connsiteX1" y="connsiteY1"/>
              </a:cxn>
            </a:cxnLst>
            <a:rect l="l" t="t" r="r" b="b"/>
            <a:pathLst>
              <a:path w="42863" h="35719">
                <a:moveTo>
                  <a:pt x="0" y="35719"/>
                </a:moveTo>
                <a:lnTo>
                  <a:pt x="42863"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0086975" y="5364956"/>
            <a:ext cx="207169" cy="116682"/>
          </a:xfrm>
          <a:custGeom>
            <a:avLst/>
            <a:gdLst>
              <a:gd name="connsiteX0" fmla="*/ 0 w 207169"/>
              <a:gd name="connsiteY0" fmla="*/ 116682 h 116682"/>
              <a:gd name="connsiteX1" fmla="*/ 100013 w 207169"/>
              <a:gd name="connsiteY1" fmla="*/ 45244 h 116682"/>
              <a:gd name="connsiteX2" fmla="*/ 207169 w 207169"/>
              <a:gd name="connsiteY2" fmla="*/ 0 h 116682"/>
            </a:gdLst>
            <a:ahLst/>
            <a:cxnLst>
              <a:cxn ang="0">
                <a:pos x="connsiteX0" y="connsiteY0"/>
              </a:cxn>
              <a:cxn ang="0">
                <a:pos x="connsiteX1" y="connsiteY1"/>
              </a:cxn>
              <a:cxn ang="0">
                <a:pos x="connsiteX2" y="connsiteY2"/>
              </a:cxn>
            </a:cxnLst>
            <a:rect l="l" t="t" r="r" b="b"/>
            <a:pathLst>
              <a:path w="207169" h="116682">
                <a:moveTo>
                  <a:pt x="0" y="116682"/>
                </a:moveTo>
                <a:cubicBezTo>
                  <a:pt x="32742" y="90686"/>
                  <a:pt x="65485" y="64691"/>
                  <a:pt x="100013" y="45244"/>
                </a:cubicBezTo>
                <a:cubicBezTo>
                  <a:pt x="134541" y="25797"/>
                  <a:pt x="187325" y="8731"/>
                  <a:pt x="20716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0332244" y="5334000"/>
            <a:ext cx="54769" cy="19050"/>
          </a:xfrm>
          <a:custGeom>
            <a:avLst/>
            <a:gdLst>
              <a:gd name="connsiteX0" fmla="*/ 0 w 54769"/>
              <a:gd name="connsiteY0" fmla="*/ 19050 h 19050"/>
              <a:gd name="connsiteX1" fmla="*/ 54769 w 54769"/>
              <a:gd name="connsiteY1" fmla="*/ 0 h 19050"/>
            </a:gdLst>
            <a:ahLst/>
            <a:cxnLst>
              <a:cxn ang="0">
                <a:pos x="connsiteX0" y="connsiteY0"/>
              </a:cxn>
              <a:cxn ang="0">
                <a:pos x="connsiteX1" y="connsiteY1"/>
              </a:cxn>
            </a:cxnLst>
            <a:rect l="l" t="t" r="r" b="b"/>
            <a:pathLst>
              <a:path w="54769" h="19050">
                <a:moveTo>
                  <a:pt x="0" y="19050"/>
                </a:moveTo>
                <a:lnTo>
                  <a:pt x="54769"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0429875" y="5299510"/>
            <a:ext cx="209550" cy="24965"/>
          </a:xfrm>
          <a:custGeom>
            <a:avLst/>
            <a:gdLst>
              <a:gd name="connsiteX0" fmla="*/ 0 w 209550"/>
              <a:gd name="connsiteY0" fmla="*/ 24965 h 24965"/>
              <a:gd name="connsiteX1" fmla="*/ 135731 w 209550"/>
              <a:gd name="connsiteY1" fmla="*/ 1153 h 24965"/>
              <a:gd name="connsiteX2" fmla="*/ 209550 w 209550"/>
              <a:gd name="connsiteY2" fmla="*/ 5915 h 24965"/>
            </a:gdLst>
            <a:ahLst/>
            <a:cxnLst>
              <a:cxn ang="0">
                <a:pos x="connsiteX0" y="connsiteY0"/>
              </a:cxn>
              <a:cxn ang="0">
                <a:pos x="connsiteX1" y="connsiteY1"/>
              </a:cxn>
              <a:cxn ang="0">
                <a:pos x="connsiteX2" y="connsiteY2"/>
              </a:cxn>
            </a:cxnLst>
            <a:rect l="l" t="t" r="r" b="b"/>
            <a:pathLst>
              <a:path w="209550" h="24965">
                <a:moveTo>
                  <a:pt x="0" y="24965"/>
                </a:moveTo>
                <a:cubicBezTo>
                  <a:pt x="50403" y="14646"/>
                  <a:pt x="100806" y="4328"/>
                  <a:pt x="135731" y="1153"/>
                </a:cubicBezTo>
                <a:cubicBezTo>
                  <a:pt x="170656" y="-2022"/>
                  <a:pt x="190103" y="1946"/>
                  <a:pt x="209550" y="591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0703719" y="5312569"/>
            <a:ext cx="59531" cy="7144"/>
          </a:xfrm>
          <a:custGeom>
            <a:avLst/>
            <a:gdLst>
              <a:gd name="connsiteX0" fmla="*/ 0 w 59531"/>
              <a:gd name="connsiteY0" fmla="*/ 0 h 7144"/>
              <a:gd name="connsiteX1" fmla="*/ 59531 w 59531"/>
              <a:gd name="connsiteY1" fmla="*/ 7144 h 7144"/>
            </a:gdLst>
            <a:ahLst/>
            <a:cxnLst>
              <a:cxn ang="0">
                <a:pos x="connsiteX0" y="connsiteY0"/>
              </a:cxn>
              <a:cxn ang="0">
                <a:pos x="connsiteX1" y="connsiteY1"/>
              </a:cxn>
            </a:cxnLst>
            <a:rect l="l" t="t" r="r" b="b"/>
            <a:pathLst>
              <a:path w="59531" h="7144">
                <a:moveTo>
                  <a:pt x="0" y="0"/>
                </a:moveTo>
                <a:lnTo>
                  <a:pt x="59531" y="714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0822781" y="5326856"/>
            <a:ext cx="192882" cy="90488"/>
          </a:xfrm>
          <a:custGeom>
            <a:avLst/>
            <a:gdLst>
              <a:gd name="connsiteX0" fmla="*/ 0 w 192882"/>
              <a:gd name="connsiteY0" fmla="*/ 0 h 90488"/>
              <a:gd name="connsiteX1" fmla="*/ 109538 w 192882"/>
              <a:gd name="connsiteY1" fmla="*/ 42863 h 90488"/>
              <a:gd name="connsiteX2" fmla="*/ 192882 w 192882"/>
              <a:gd name="connsiteY2" fmla="*/ 90488 h 90488"/>
            </a:gdLst>
            <a:ahLst/>
            <a:cxnLst>
              <a:cxn ang="0">
                <a:pos x="connsiteX0" y="connsiteY0"/>
              </a:cxn>
              <a:cxn ang="0">
                <a:pos x="connsiteX1" y="connsiteY1"/>
              </a:cxn>
              <a:cxn ang="0">
                <a:pos x="connsiteX2" y="connsiteY2"/>
              </a:cxn>
            </a:cxnLst>
            <a:rect l="l" t="t" r="r" b="b"/>
            <a:pathLst>
              <a:path w="192882" h="90488">
                <a:moveTo>
                  <a:pt x="0" y="0"/>
                </a:moveTo>
                <a:cubicBezTo>
                  <a:pt x="38695" y="13891"/>
                  <a:pt x="77391" y="27782"/>
                  <a:pt x="109538" y="42863"/>
                </a:cubicBezTo>
                <a:cubicBezTo>
                  <a:pt x="141685" y="57944"/>
                  <a:pt x="178595" y="82947"/>
                  <a:pt x="192882" y="9048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051381" y="5434013"/>
            <a:ext cx="47625" cy="35718"/>
          </a:xfrm>
          <a:custGeom>
            <a:avLst/>
            <a:gdLst>
              <a:gd name="connsiteX0" fmla="*/ 0 w 47625"/>
              <a:gd name="connsiteY0" fmla="*/ 0 h 35718"/>
              <a:gd name="connsiteX1" fmla="*/ 47625 w 47625"/>
              <a:gd name="connsiteY1" fmla="*/ 35718 h 35718"/>
            </a:gdLst>
            <a:ahLst/>
            <a:cxnLst>
              <a:cxn ang="0">
                <a:pos x="connsiteX0" y="connsiteY0"/>
              </a:cxn>
              <a:cxn ang="0">
                <a:pos x="connsiteX1" y="connsiteY1"/>
              </a:cxn>
            </a:cxnLst>
            <a:rect l="l" t="t" r="r" b="b"/>
            <a:pathLst>
              <a:path w="47625" h="35718">
                <a:moveTo>
                  <a:pt x="0" y="0"/>
                </a:moveTo>
                <a:lnTo>
                  <a:pt x="47625" y="35718"/>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1125200" y="5488781"/>
            <a:ext cx="152400" cy="173832"/>
          </a:xfrm>
          <a:custGeom>
            <a:avLst/>
            <a:gdLst>
              <a:gd name="connsiteX0" fmla="*/ 0 w 152400"/>
              <a:gd name="connsiteY0" fmla="*/ 0 h 173832"/>
              <a:gd name="connsiteX1" fmla="*/ 83344 w 152400"/>
              <a:gd name="connsiteY1" fmla="*/ 71438 h 173832"/>
              <a:gd name="connsiteX2" fmla="*/ 152400 w 152400"/>
              <a:gd name="connsiteY2" fmla="*/ 173832 h 173832"/>
            </a:gdLst>
            <a:ahLst/>
            <a:cxnLst>
              <a:cxn ang="0">
                <a:pos x="connsiteX0" y="connsiteY0"/>
              </a:cxn>
              <a:cxn ang="0">
                <a:pos x="connsiteX1" y="connsiteY1"/>
              </a:cxn>
              <a:cxn ang="0">
                <a:pos x="connsiteX2" y="connsiteY2"/>
              </a:cxn>
            </a:cxnLst>
            <a:rect l="l" t="t" r="r" b="b"/>
            <a:pathLst>
              <a:path w="152400" h="173832">
                <a:moveTo>
                  <a:pt x="0" y="0"/>
                </a:moveTo>
                <a:cubicBezTo>
                  <a:pt x="28972" y="21233"/>
                  <a:pt x="57944" y="42466"/>
                  <a:pt x="83344" y="71438"/>
                </a:cubicBezTo>
                <a:cubicBezTo>
                  <a:pt x="108744" y="100410"/>
                  <a:pt x="130572" y="137121"/>
                  <a:pt x="152400" y="173832"/>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1303794" y="5691188"/>
            <a:ext cx="28575" cy="50006"/>
          </a:xfrm>
          <a:custGeom>
            <a:avLst/>
            <a:gdLst>
              <a:gd name="connsiteX0" fmla="*/ 0 w 28575"/>
              <a:gd name="connsiteY0" fmla="*/ 0 h 50006"/>
              <a:gd name="connsiteX1" fmla="*/ 28575 w 28575"/>
              <a:gd name="connsiteY1" fmla="*/ 50006 h 50006"/>
            </a:gdLst>
            <a:ahLst/>
            <a:cxnLst>
              <a:cxn ang="0">
                <a:pos x="connsiteX0" y="connsiteY0"/>
              </a:cxn>
              <a:cxn ang="0">
                <a:pos x="connsiteX1" y="connsiteY1"/>
              </a:cxn>
            </a:cxnLst>
            <a:rect l="l" t="t" r="r" b="b"/>
            <a:pathLst>
              <a:path w="28575" h="50006">
                <a:moveTo>
                  <a:pt x="0" y="0"/>
                </a:moveTo>
                <a:lnTo>
                  <a:pt x="28575" y="50006"/>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1346656" y="5765006"/>
            <a:ext cx="64294" cy="228600"/>
          </a:xfrm>
          <a:custGeom>
            <a:avLst/>
            <a:gdLst>
              <a:gd name="connsiteX0" fmla="*/ 0 w 64294"/>
              <a:gd name="connsiteY0" fmla="*/ 0 h 228600"/>
              <a:gd name="connsiteX1" fmla="*/ 42863 w 64294"/>
              <a:gd name="connsiteY1" fmla="*/ 121444 h 228600"/>
              <a:gd name="connsiteX2" fmla="*/ 64294 w 64294"/>
              <a:gd name="connsiteY2" fmla="*/ 228600 h 228600"/>
            </a:gdLst>
            <a:ahLst/>
            <a:cxnLst>
              <a:cxn ang="0">
                <a:pos x="connsiteX0" y="connsiteY0"/>
              </a:cxn>
              <a:cxn ang="0">
                <a:pos x="connsiteX1" y="connsiteY1"/>
              </a:cxn>
              <a:cxn ang="0">
                <a:pos x="connsiteX2" y="connsiteY2"/>
              </a:cxn>
            </a:cxnLst>
            <a:rect l="l" t="t" r="r" b="b"/>
            <a:pathLst>
              <a:path w="64294" h="228600">
                <a:moveTo>
                  <a:pt x="0" y="0"/>
                </a:moveTo>
                <a:cubicBezTo>
                  <a:pt x="16073" y="41672"/>
                  <a:pt x="32147" y="83344"/>
                  <a:pt x="42863" y="121444"/>
                </a:cubicBezTo>
                <a:cubicBezTo>
                  <a:pt x="53579" y="159544"/>
                  <a:pt x="59135" y="209947"/>
                  <a:pt x="64294" y="22860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1415713" y="6031706"/>
            <a:ext cx="4762" cy="61913"/>
          </a:xfrm>
          <a:custGeom>
            <a:avLst/>
            <a:gdLst>
              <a:gd name="connsiteX0" fmla="*/ 0 w 4762"/>
              <a:gd name="connsiteY0" fmla="*/ 0 h 61913"/>
              <a:gd name="connsiteX1" fmla="*/ 4762 w 4762"/>
              <a:gd name="connsiteY1" fmla="*/ 61913 h 61913"/>
            </a:gdLst>
            <a:ahLst/>
            <a:cxnLst>
              <a:cxn ang="0">
                <a:pos x="connsiteX0" y="connsiteY0"/>
              </a:cxn>
              <a:cxn ang="0">
                <a:pos x="connsiteX1" y="connsiteY1"/>
              </a:cxn>
            </a:cxnLst>
            <a:rect l="l" t="t" r="r" b="b"/>
            <a:pathLst>
              <a:path w="4762" h="61913">
                <a:moveTo>
                  <a:pt x="0" y="0"/>
                </a:moveTo>
                <a:cubicBezTo>
                  <a:pt x="1587" y="20638"/>
                  <a:pt x="3572" y="51991"/>
                  <a:pt x="4762" y="6191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0713677" y="5295900"/>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10839450" y="5298281"/>
            <a:ext cx="1928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11126837" y="5298319"/>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1233547" y="5297128"/>
            <a:ext cx="1928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11493178" y="5291654"/>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11635978" y="5291654"/>
            <a:ext cx="2266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Slide Number Placeholder 42"/>
          <p:cNvSpPr>
            <a:spLocks noGrp="1"/>
          </p:cNvSpPr>
          <p:nvPr>
            <p:ph type="sldNum" sz="quarter" idx="12"/>
          </p:nvPr>
        </p:nvSpPr>
        <p:spPr/>
        <p:txBody>
          <a:bodyPr/>
          <a:lstStyle/>
          <a:p>
            <a:fld id="{20D68944-6564-4374-BCF3-9E9F36549B1D}" type="slidenum">
              <a:rPr lang="en-US" smtClean="0"/>
              <a:pPr/>
              <a:t>11</a:t>
            </a:fld>
            <a:endParaRPr lang="en-US"/>
          </a:p>
        </p:txBody>
      </p:sp>
      <p:sp>
        <p:nvSpPr>
          <p:cNvPr id="2048" name="Espace réservé de la date 2047"/>
          <p:cNvSpPr>
            <a:spLocks noGrp="1"/>
          </p:cNvSpPr>
          <p:nvPr>
            <p:ph type="dt" sz="half" idx="10"/>
          </p:nvPr>
        </p:nvSpPr>
        <p:spPr/>
        <p:txBody>
          <a:bodyPr/>
          <a:lstStyle/>
          <a:p>
            <a:fld id="{E4E7C8BB-E9DE-4F2D-B46A-DF0DB04DE7D6}" type="datetime7">
              <a:rPr lang="en-US" smtClean="0"/>
              <a:t>Nov-18</a:t>
            </a:fld>
            <a:endParaRPr lang="en-US"/>
          </a:p>
        </p:txBody>
      </p:sp>
      <p:sp>
        <p:nvSpPr>
          <p:cNvPr id="2049" name="Espace réservé du pied de page 2048"/>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870999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5264" y="2218332"/>
            <a:ext cx="2481263" cy="216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poulies-courroie </a:t>
            </a:r>
            <a:br>
              <a:rPr lang="fr-FR" dirty="0" smtClean="0"/>
            </a:br>
            <a:r>
              <a:rPr lang="fr-FR" sz="3600" dirty="0" smtClean="0"/>
              <a:t>(</a:t>
            </a:r>
            <a:r>
              <a:rPr lang="fr-FR" sz="3600" dirty="0" err="1" smtClean="0"/>
              <a:t>ang</a:t>
            </a:r>
            <a:r>
              <a:rPr lang="fr-FR" sz="3600" dirty="0" smtClean="0"/>
              <a:t> : </a:t>
            </a:r>
            <a:r>
              <a:rPr lang="fr-FR" sz="3600" dirty="0" err="1" smtClean="0"/>
              <a:t>pulley</a:t>
            </a:r>
            <a:r>
              <a:rPr lang="fr-FR" sz="3600" dirty="0"/>
              <a:t> </a:t>
            </a:r>
            <a:r>
              <a:rPr lang="fr-FR" sz="3600" dirty="0" smtClean="0"/>
              <a:t>/ </a:t>
            </a:r>
            <a:r>
              <a:rPr lang="fr-FR" sz="3600" dirty="0" err="1" smtClean="0"/>
              <a:t>belt</a:t>
            </a:r>
            <a:r>
              <a:rPr lang="fr-FR" sz="3600" dirty="0" smtClean="0"/>
              <a:t> drive)</a:t>
            </a:r>
            <a:endParaRPr lang="en-US" sz="36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237"/>
          <a:stretch/>
        </p:blipFill>
        <p:spPr bwMode="auto">
          <a:xfrm>
            <a:off x="767039" y="1674545"/>
            <a:ext cx="6315075" cy="30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stretch>
            <a:fillRect/>
          </a:stretch>
        </p:blipFill>
        <p:spPr>
          <a:xfrm>
            <a:off x="7226277" y="313771"/>
            <a:ext cx="4864877" cy="1276328"/>
          </a:xfrm>
          <a:prstGeom prst="rect">
            <a:avLst/>
          </a:prstGeom>
        </p:spPr>
      </p:pic>
      <p:pic>
        <p:nvPicPr>
          <p:cNvPr id="6" name="Picture 5"/>
          <p:cNvPicPr>
            <a:picLocks noChangeAspect="1"/>
          </p:cNvPicPr>
          <p:nvPr/>
        </p:nvPicPr>
        <p:blipFill rotWithShape="1">
          <a:blip r:embed="rId5"/>
          <a:srcRect r="60715"/>
          <a:stretch/>
        </p:blipFill>
        <p:spPr>
          <a:xfrm>
            <a:off x="7576382" y="2077541"/>
            <a:ext cx="1683867" cy="2090067"/>
          </a:xfrm>
          <a:prstGeom prst="rect">
            <a:avLst/>
          </a:prstGeom>
        </p:spPr>
      </p:pic>
      <p:cxnSp>
        <p:nvCxnSpPr>
          <p:cNvPr id="8" name="Straight Arrow Connector 7"/>
          <p:cNvCxnSpPr/>
          <p:nvPr/>
        </p:nvCxnSpPr>
        <p:spPr>
          <a:xfrm>
            <a:off x="9719507" y="650820"/>
            <a:ext cx="345991" cy="37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01738" y="354906"/>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cxnSp>
        <p:nvCxnSpPr>
          <p:cNvPr id="12" name="Straight Arrow Connector 11"/>
          <p:cNvCxnSpPr/>
          <p:nvPr/>
        </p:nvCxnSpPr>
        <p:spPr>
          <a:xfrm flipH="1">
            <a:off x="9018907" y="638574"/>
            <a:ext cx="365665" cy="209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774972" y="-55180"/>
            <a:ext cx="1631091" cy="369332"/>
          </a:xfrm>
          <a:prstGeom prst="rect">
            <a:avLst/>
          </a:prstGeom>
          <a:noFill/>
        </p:spPr>
        <p:txBody>
          <a:bodyPr wrap="square" rtlCol="0">
            <a:spAutoFit/>
          </a:bodyPr>
          <a:lstStyle/>
          <a:p>
            <a:r>
              <a:rPr lang="fr-FR" dirty="0" smtClean="0">
                <a:solidFill>
                  <a:schemeClr val="accent1"/>
                </a:solidFill>
              </a:rPr>
              <a:t>Courroie ronde</a:t>
            </a:r>
            <a:endParaRPr lang="en-US" dirty="0">
              <a:solidFill>
                <a:schemeClr val="accent1"/>
              </a:solidFill>
            </a:endParaRPr>
          </a:p>
        </p:txBody>
      </p:sp>
      <p:cxnSp>
        <p:nvCxnSpPr>
          <p:cNvPr id="15" name="Straight Arrow Connector 14"/>
          <p:cNvCxnSpPr/>
          <p:nvPr/>
        </p:nvCxnSpPr>
        <p:spPr>
          <a:xfrm>
            <a:off x="9730642" y="2320399"/>
            <a:ext cx="420130" cy="74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60249" y="1996879"/>
            <a:ext cx="770237" cy="369332"/>
          </a:xfrm>
          <a:prstGeom prst="rect">
            <a:avLst/>
          </a:prstGeom>
          <a:noFill/>
        </p:spPr>
        <p:txBody>
          <a:bodyPr wrap="square" rtlCol="0">
            <a:spAutoFit/>
          </a:bodyPr>
          <a:lstStyle/>
          <a:p>
            <a:r>
              <a:rPr lang="fr-FR" dirty="0" smtClean="0">
                <a:solidFill>
                  <a:schemeClr val="accent1"/>
                </a:solidFill>
              </a:rPr>
              <a:t>Poulie</a:t>
            </a:r>
            <a:endParaRPr lang="en-US" dirty="0">
              <a:solidFill>
                <a:schemeClr val="accent1"/>
              </a:solidFill>
            </a:endParaRPr>
          </a:p>
        </p:txBody>
      </p:sp>
      <p:sp>
        <p:nvSpPr>
          <p:cNvPr id="17" name="TextBox 16"/>
          <p:cNvSpPr txBox="1"/>
          <p:nvPr/>
        </p:nvSpPr>
        <p:spPr>
          <a:xfrm>
            <a:off x="8570555" y="1667878"/>
            <a:ext cx="2320174" cy="369332"/>
          </a:xfrm>
          <a:prstGeom prst="rect">
            <a:avLst/>
          </a:prstGeom>
          <a:noFill/>
        </p:spPr>
        <p:txBody>
          <a:bodyPr wrap="square" rtlCol="0">
            <a:spAutoFit/>
          </a:bodyPr>
          <a:lstStyle/>
          <a:p>
            <a:r>
              <a:rPr lang="fr-FR" dirty="0" smtClean="0">
                <a:solidFill>
                  <a:schemeClr val="accent1"/>
                </a:solidFill>
              </a:rPr>
              <a:t>Courroie trapézoïdale</a:t>
            </a:r>
            <a:endParaRPr lang="en-US" dirty="0">
              <a:solidFill>
                <a:schemeClr val="accent1"/>
              </a:solidFill>
            </a:endParaRPr>
          </a:p>
        </p:txBody>
      </p:sp>
      <p:cxnSp>
        <p:nvCxnSpPr>
          <p:cNvPr id="18" name="Straight Arrow Connector 17"/>
          <p:cNvCxnSpPr/>
          <p:nvPr/>
        </p:nvCxnSpPr>
        <p:spPr>
          <a:xfrm flipH="1">
            <a:off x="8455453" y="266288"/>
            <a:ext cx="719522" cy="35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889489" y="235992"/>
            <a:ext cx="421502" cy="64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100926" y="1947890"/>
            <a:ext cx="358185" cy="6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852476" y="1947890"/>
            <a:ext cx="322500" cy="8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31475" y="4978426"/>
            <a:ext cx="1714691" cy="369332"/>
          </a:xfrm>
          <a:prstGeom prst="rect">
            <a:avLst/>
          </a:prstGeom>
          <a:noFill/>
        </p:spPr>
        <p:txBody>
          <a:bodyPr wrap="square" rtlCol="0">
            <a:spAutoFit/>
          </a:bodyPr>
          <a:lstStyle/>
          <a:p>
            <a:r>
              <a:rPr lang="fr-FR" dirty="0" smtClean="0">
                <a:solidFill>
                  <a:schemeClr val="accent1"/>
                </a:solidFill>
              </a:rPr>
              <a:t>Courroie Plate</a:t>
            </a:r>
            <a:endParaRPr lang="en-US" dirty="0">
              <a:solidFill>
                <a:schemeClr val="accent1"/>
              </a:solidFill>
            </a:endParaRPr>
          </a:p>
        </p:txBody>
      </p:sp>
      <p:pic>
        <p:nvPicPr>
          <p:cNvPr id="1028" name="Picture 4" descr="Image result for poulie courroie plate de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7963" y="5049362"/>
            <a:ext cx="1269044" cy="1509300"/>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e 1032"/>
          <p:cNvGrpSpPr/>
          <p:nvPr/>
        </p:nvGrpSpPr>
        <p:grpSpPr>
          <a:xfrm rot="5400000">
            <a:off x="4174204" y="4872632"/>
            <a:ext cx="4758" cy="1123950"/>
            <a:chOff x="7526755" y="3680804"/>
            <a:chExt cx="4758" cy="1123950"/>
          </a:xfrm>
        </p:grpSpPr>
        <p:cxnSp>
          <p:nvCxnSpPr>
            <p:cNvPr id="45"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2" name="Groupe 1032"/>
          <p:cNvGrpSpPr/>
          <p:nvPr/>
        </p:nvGrpSpPr>
        <p:grpSpPr>
          <a:xfrm rot="5400000">
            <a:off x="10590082" y="2284715"/>
            <a:ext cx="4758" cy="1123950"/>
            <a:chOff x="7526755" y="3680804"/>
            <a:chExt cx="4758" cy="1123950"/>
          </a:xfrm>
        </p:grpSpPr>
        <p:cxnSp>
          <p:nvCxnSpPr>
            <p:cNvPr id="53"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e 1032"/>
          <p:cNvGrpSpPr/>
          <p:nvPr/>
        </p:nvGrpSpPr>
        <p:grpSpPr>
          <a:xfrm rot="5400000">
            <a:off x="10309899" y="301596"/>
            <a:ext cx="4758" cy="1123950"/>
            <a:chOff x="7526755" y="3680804"/>
            <a:chExt cx="4758" cy="1123950"/>
          </a:xfrm>
        </p:grpSpPr>
        <p:cxnSp>
          <p:nvCxnSpPr>
            <p:cNvPr id="57" name="Straight Connector 66"/>
            <p:cNvCxnSpPr/>
            <p:nvPr/>
          </p:nvCxnSpPr>
          <p:spPr>
            <a:xfrm rot="5400000">
              <a:off x="7317200" y="389511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67"/>
            <p:cNvCxnSpPr/>
            <p:nvPr/>
          </p:nvCxnSpPr>
          <p:spPr>
            <a:xfrm rot="5400000">
              <a:off x="7472560" y="423981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70"/>
            <p:cNvCxnSpPr/>
            <p:nvPr/>
          </p:nvCxnSpPr>
          <p:spPr>
            <a:xfrm rot="5400000">
              <a:off x="7312442" y="459044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67"/>
          <p:cNvCxnSpPr/>
          <p:nvPr/>
        </p:nvCxnSpPr>
        <p:spPr>
          <a:xfrm rot="10800000">
            <a:off x="9829171" y="2845967"/>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70"/>
          <p:cNvCxnSpPr/>
          <p:nvPr/>
        </p:nvCxnSpPr>
        <p:spPr>
          <a:xfrm rot="10800000">
            <a:off x="9342237" y="2838828"/>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7"/>
          <p:cNvCxnSpPr/>
          <p:nvPr/>
        </p:nvCxnSpPr>
        <p:spPr>
          <a:xfrm rot="10800000">
            <a:off x="11202831" y="2848379"/>
            <a:ext cx="1179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70"/>
          <p:cNvCxnSpPr/>
          <p:nvPr/>
        </p:nvCxnSpPr>
        <p:spPr>
          <a:xfrm rot="10800000">
            <a:off x="11373864" y="2846002"/>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7" name="Straight Arrow Connector 1026"/>
          <p:cNvCxnSpPr/>
          <p:nvPr/>
        </p:nvCxnSpPr>
        <p:spPr>
          <a:xfrm flipV="1">
            <a:off x="3697953" y="5432228"/>
            <a:ext cx="0" cy="1102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9829171" y="882216"/>
            <a:ext cx="0" cy="622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1578651" y="2847154"/>
            <a:ext cx="0" cy="1212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0" name="TextBox 1029"/>
              <p:cNvSpPr txBox="1"/>
              <p:nvPr/>
            </p:nvSpPr>
            <p:spPr>
              <a:xfrm>
                <a:off x="9464840" y="1000331"/>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sSub>
                    </m:oMath>
                  </m:oMathPara>
                </a14:m>
                <a:endParaRPr lang="en-US" dirty="0"/>
              </a:p>
            </p:txBody>
          </p:sp>
        </mc:Choice>
        <mc:Fallback xmlns="">
          <p:sp>
            <p:nvSpPr>
              <p:cNvPr id="1030" name="TextBox 1029"/>
              <p:cNvSpPr txBox="1">
                <a:spLocks noRot="1" noChangeAspect="1" noMove="1" noResize="1" noEditPoints="1" noAdjustHandles="1" noChangeArrowheads="1" noChangeShapeType="1" noTextEdit="1"/>
              </p:cNvSpPr>
              <p:nvPr/>
            </p:nvSpPr>
            <p:spPr>
              <a:xfrm>
                <a:off x="9464840" y="1000331"/>
                <a:ext cx="488930" cy="369332"/>
              </a:xfrm>
              <a:prstGeom prst="rect">
                <a:avLst/>
              </a:prstGeom>
              <a:blipFill rotWithShape="1">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3292239" y="5592998"/>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sSub>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3292239" y="5592998"/>
                <a:ext cx="488930" cy="369332"/>
              </a:xfrm>
              <a:prstGeom prst="rect">
                <a:avLst/>
              </a:prstGeom>
              <a:blipFill rotWithShape="1">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1556609" y="3276135"/>
                <a:ext cx="4889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1556609" y="3276135"/>
                <a:ext cx="488930" cy="369332"/>
              </a:xfrm>
              <a:prstGeom prst="rect">
                <a:avLst/>
              </a:prstGeom>
              <a:blipFill rotWithShape="1">
                <a:blip r:embed="rId9"/>
                <a:stretch>
                  <a:fillRect/>
                </a:stretch>
              </a:blipFill>
            </p:spPr>
            <p:txBody>
              <a:bodyPr/>
              <a:lstStyle/>
              <a:p>
                <a:r>
                  <a:rPr lang="fr-FR">
                    <a:noFill/>
                  </a:rPr>
                  <a:t> </a:t>
                </a:r>
              </a:p>
            </p:txBody>
          </p:sp>
        </mc:Fallback>
      </mc:AlternateContent>
      <p:pic>
        <p:nvPicPr>
          <p:cNvPr id="1031" name="Picture 1030"/>
          <p:cNvPicPr>
            <a:picLocks noChangeAspect="1"/>
          </p:cNvPicPr>
          <p:nvPr/>
        </p:nvPicPr>
        <p:blipFill>
          <a:blip r:embed="rId10"/>
          <a:stretch>
            <a:fillRect/>
          </a:stretch>
        </p:blipFill>
        <p:spPr>
          <a:xfrm>
            <a:off x="6927285" y="4779412"/>
            <a:ext cx="5036193" cy="2082008"/>
          </a:xfrm>
          <a:prstGeom prst="rect">
            <a:avLst/>
          </a:prstGeom>
        </p:spPr>
      </p:pic>
      <p:sp>
        <p:nvSpPr>
          <p:cNvPr id="77" name="TextBox 76"/>
          <p:cNvSpPr txBox="1"/>
          <p:nvPr/>
        </p:nvSpPr>
        <p:spPr>
          <a:xfrm>
            <a:off x="8455453" y="4185129"/>
            <a:ext cx="2320174" cy="369332"/>
          </a:xfrm>
          <a:prstGeom prst="rect">
            <a:avLst/>
          </a:prstGeom>
          <a:noFill/>
        </p:spPr>
        <p:txBody>
          <a:bodyPr wrap="square" rtlCol="0">
            <a:spAutoFit/>
          </a:bodyPr>
          <a:lstStyle/>
          <a:p>
            <a:r>
              <a:rPr lang="fr-FR" dirty="0" smtClean="0">
                <a:solidFill>
                  <a:schemeClr val="accent1"/>
                </a:solidFill>
              </a:rPr>
              <a:t>Courroie crantée</a:t>
            </a:r>
            <a:endParaRPr lang="en-US" dirty="0">
              <a:solidFill>
                <a:schemeClr val="accent1"/>
              </a:solidFill>
            </a:endParaRPr>
          </a:p>
        </p:txBody>
      </p:sp>
      <p:cxnSp>
        <p:nvCxnSpPr>
          <p:cNvPr id="78" name="Straight Arrow Connector 77"/>
          <p:cNvCxnSpPr/>
          <p:nvPr/>
        </p:nvCxnSpPr>
        <p:spPr>
          <a:xfrm>
            <a:off x="9888123" y="4459546"/>
            <a:ext cx="570988" cy="76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8184787" y="4438556"/>
            <a:ext cx="348171" cy="86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8106234" y="4836534"/>
            <a:ext cx="712886" cy="7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8611511" y="4499739"/>
            <a:ext cx="1539262" cy="369332"/>
          </a:xfrm>
          <a:prstGeom prst="rect">
            <a:avLst/>
          </a:prstGeom>
          <a:noFill/>
        </p:spPr>
        <p:txBody>
          <a:bodyPr wrap="square" rtlCol="0">
            <a:spAutoFit/>
          </a:bodyPr>
          <a:lstStyle/>
          <a:p>
            <a:r>
              <a:rPr lang="fr-FR" dirty="0" smtClean="0">
                <a:solidFill>
                  <a:schemeClr val="accent1"/>
                </a:solidFill>
              </a:rPr>
              <a:t>Roue dentée</a:t>
            </a:r>
            <a:endParaRPr lang="en-US" dirty="0">
              <a:solidFill>
                <a:schemeClr val="accent1"/>
              </a:solidFill>
            </a:endParaRPr>
          </a:p>
        </p:txBody>
      </p:sp>
      <p:cxnSp>
        <p:nvCxnSpPr>
          <p:cNvPr id="90" name="Straight Arrow Connector 89"/>
          <p:cNvCxnSpPr/>
          <p:nvPr/>
        </p:nvCxnSpPr>
        <p:spPr>
          <a:xfrm>
            <a:off x="9441187" y="4797318"/>
            <a:ext cx="624311" cy="991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10374498" y="6533616"/>
                <a:ext cx="488930" cy="3243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latin typeface="Cambria Math"/>
                            </a:rPr>
                          </m:ctrlPr>
                        </m:sSubPr>
                        <m:e>
                          <m:r>
                            <a:rPr lang="fr-FR" sz="1400" b="0" i="1" smtClean="0">
                              <a:latin typeface="Cambria Math"/>
                            </a:rPr>
                            <m:t>𝑑</m:t>
                          </m:r>
                          <m:r>
                            <a:rPr lang="fr-FR" sz="1400" b="0" i="1" smtClean="0">
                              <a:latin typeface="Cambria Math"/>
                            </a:rPr>
                            <m:t>=</m:t>
                          </m:r>
                          <m:r>
                            <a:rPr lang="fr-FR" sz="1400" b="0" i="1" smtClean="0">
                              <a:latin typeface="Cambria Math" panose="02040503050406030204" pitchFamily="18" charset="0"/>
                            </a:rPr>
                            <m:t>𝑑</m:t>
                          </m:r>
                        </m:e>
                        <m:sub>
                          <m:r>
                            <a:rPr lang="fr-FR" sz="1400" b="0" i="1" smtClean="0">
                              <a:latin typeface="Cambria Math" panose="02040503050406030204" pitchFamily="18" charset="0"/>
                            </a:rPr>
                            <m:t>𝑝</m:t>
                          </m:r>
                        </m:sub>
                      </m:sSub>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10374498" y="6533616"/>
                <a:ext cx="488930" cy="324384"/>
              </a:xfrm>
              <a:prstGeom prst="rect">
                <a:avLst/>
              </a:prstGeom>
              <a:blipFill rotWithShape="1">
                <a:blip r:embed="rId11"/>
                <a:stretch>
                  <a:fillRect r="-3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9562" y="5569788"/>
                <a:ext cx="2910931" cy="944746"/>
              </a:xfrm>
              <a:prstGeom prst="rect">
                <a:avLst/>
              </a:prstGeom>
              <a:noFill/>
              <a:ln>
                <a:solidFill>
                  <a:srgbClr val="FF0000"/>
                </a:solidFill>
              </a:ln>
            </p:spPr>
            <p:txBody>
              <a:bodyPr wrap="square" rtlCol="0">
                <a:spAutoFit/>
              </a:bodyPr>
              <a:lstStyle/>
              <a:p>
                <a:pPr algn="ctr"/>
                <a14:m>
                  <m:oMath xmlns:m="http://schemas.openxmlformats.org/officeDocument/2006/math">
                    <m:r>
                      <a:rPr lang="fr-FR" b="0" i="1" smtClean="0">
                        <a:solidFill>
                          <a:srgbClr val="FF0000"/>
                        </a:solidFill>
                        <a:latin typeface="Cambria Math"/>
                      </a:rPr>
                      <m:t>𝑑</m:t>
                    </m:r>
                  </m:oMath>
                </a14:m>
                <a:r>
                  <a:rPr lang="en-US" dirty="0" smtClean="0">
                    <a:solidFill>
                      <a:srgbClr val="FF0000"/>
                    </a:solidFill>
                  </a:rPr>
                  <a:t> : </a:t>
                </a:r>
                <a:r>
                  <a:rPr lang="fr-FR" dirty="0" smtClean="0">
                    <a:solidFill>
                      <a:srgbClr val="FF0000"/>
                    </a:solidFill>
                  </a:rPr>
                  <a:t>diamètreprimitif</a:t>
                </a:r>
              </a:p>
              <a:p>
                <a:pPr algn="ctr"/>
                <a:r>
                  <a:rPr lang="fr-FR" dirty="0" smtClean="0">
                    <a:solidFill>
                      <a:srgbClr val="FF0000"/>
                    </a:solidFill>
                  </a:rPr>
                  <a:t>Indiqué avec une ligne en trait mixte</a:t>
                </a:r>
                <a:endParaRPr lang="fr-FR" dirty="0">
                  <a:solidFill>
                    <a:srgbClr val="FF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9562" y="5569788"/>
                <a:ext cx="2910931" cy="944746"/>
              </a:xfrm>
              <a:prstGeom prst="rect">
                <a:avLst/>
              </a:prstGeom>
              <a:blipFill rotWithShape="1">
                <a:blip r:embed="rId12"/>
                <a:stretch>
                  <a:fillRect t="-2548" b="-6369"/>
                </a:stretch>
              </a:blipFill>
              <a:ln>
                <a:solidFill>
                  <a:srgbClr val="FF0000"/>
                </a:solidFill>
              </a:ln>
            </p:spPr>
            <p:txBody>
              <a:bodyPr/>
              <a:lstStyle/>
              <a:p>
                <a:r>
                  <a:rPr lang="fr-FR">
                    <a:noFill/>
                  </a:rPr>
                  <a:t> </a:t>
                </a:r>
              </a:p>
            </p:txBody>
          </p:sp>
        </mc:Fallback>
      </mc:AlternateContent>
      <p:sp>
        <p:nvSpPr>
          <p:cNvPr id="3" name="Freeform 2"/>
          <p:cNvSpPr/>
          <p:nvPr/>
        </p:nvSpPr>
        <p:spPr>
          <a:xfrm>
            <a:off x="9775031" y="5891213"/>
            <a:ext cx="35719" cy="228600"/>
          </a:xfrm>
          <a:custGeom>
            <a:avLst/>
            <a:gdLst>
              <a:gd name="connsiteX0" fmla="*/ 0 w 35719"/>
              <a:gd name="connsiteY0" fmla="*/ 228600 h 228600"/>
              <a:gd name="connsiteX1" fmla="*/ 7144 w 35719"/>
              <a:gd name="connsiteY1" fmla="*/ 123825 h 228600"/>
              <a:gd name="connsiteX2" fmla="*/ 16669 w 35719"/>
              <a:gd name="connsiteY2" fmla="*/ 54768 h 228600"/>
              <a:gd name="connsiteX3" fmla="*/ 35719 w 35719"/>
              <a:gd name="connsiteY3" fmla="*/ 0 h 228600"/>
            </a:gdLst>
            <a:ahLst/>
            <a:cxnLst>
              <a:cxn ang="0">
                <a:pos x="connsiteX0" y="connsiteY0"/>
              </a:cxn>
              <a:cxn ang="0">
                <a:pos x="connsiteX1" y="connsiteY1"/>
              </a:cxn>
              <a:cxn ang="0">
                <a:pos x="connsiteX2" y="connsiteY2"/>
              </a:cxn>
              <a:cxn ang="0">
                <a:pos x="connsiteX3" y="connsiteY3"/>
              </a:cxn>
            </a:cxnLst>
            <a:rect l="l" t="t" r="r" b="b"/>
            <a:pathLst>
              <a:path w="35719" h="228600">
                <a:moveTo>
                  <a:pt x="0" y="228600"/>
                </a:moveTo>
                <a:cubicBezTo>
                  <a:pt x="2183" y="190698"/>
                  <a:pt x="4366" y="152797"/>
                  <a:pt x="7144" y="123825"/>
                </a:cubicBezTo>
                <a:cubicBezTo>
                  <a:pt x="9922" y="94853"/>
                  <a:pt x="11907" y="75405"/>
                  <a:pt x="16669" y="54768"/>
                </a:cubicBezTo>
                <a:cubicBezTo>
                  <a:pt x="21431" y="34131"/>
                  <a:pt x="28972" y="13097"/>
                  <a:pt x="3571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9822656" y="5798344"/>
            <a:ext cx="26194" cy="50006"/>
          </a:xfrm>
          <a:custGeom>
            <a:avLst/>
            <a:gdLst>
              <a:gd name="connsiteX0" fmla="*/ 0 w 26194"/>
              <a:gd name="connsiteY0" fmla="*/ 50006 h 50006"/>
              <a:gd name="connsiteX1" fmla="*/ 26194 w 26194"/>
              <a:gd name="connsiteY1" fmla="*/ 0 h 50006"/>
            </a:gdLst>
            <a:ahLst/>
            <a:cxnLst>
              <a:cxn ang="0">
                <a:pos x="connsiteX0" y="connsiteY0"/>
              </a:cxn>
              <a:cxn ang="0">
                <a:pos x="connsiteX1" y="connsiteY1"/>
              </a:cxn>
            </a:cxnLst>
            <a:rect l="l" t="t" r="r" b="b"/>
            <a:pathLst>
              <a:path w="26194" h="50006">
                <a:moveTo>
                  <a:pt x="0" y="50006"/>
                </a:moveTo>
                <a:cubicBezTo>
                  <a:pt x="7144" y="31154"/>
                  <a:pt x="14288" y="12303"/>
                  <a:pt x="26194"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9855994" y="5569744"/>
            <a:ext cx="135731" cy="192881"/>
          </a:xfrm>
          <a:custGeom>
            <a:avLst/>
            <a:gdLst>
              <a:gd name="connsiteX0" fmla="*/ 0 w 135731"/>
              <a:gd name="connsiteY0" fmla="*/ 192881 h 192881"/>
              <a:gd name="connsiteX1" fmla="*/ 64294 w 135731"/>
              <a:gd name="connsiteY1" fmla="*/ 85725 h 192881"/>
              <a:gd name="connsiteX2" fmla="*/ 135731 w 135731"/>
              <a:gd name="connsiteY2" fmla="*/ 0 h 192881"/>
            </a:gdLst>
            <a:ahLst/>
            <a:cxnLst>
              <a:cxn ang="0">
                <a:pos x="connsiteX0" y="connsiteY0"/>
              </a:cxn>
              <a:cxn ang="0">
                <a:pos x="connsiteX1" y="connsiteY1"/>
              </a:cxn>
              <a:cxn ang="0">
                <a:pos x="connsiteX2" y="connsiteY2"/>
              </a:cxn>
            </a:cxnLst>
            <a:rect l="l" t="t" r="r" b="b"/>
            <a:pathLst>
              <a:path w="135731" h="192881">
                <a:moveTo>
                  <a:pt x="0" y="192881"/>
                </a:moveTo>
                <a:cubicBezTo>
                  <a:pt x="20836" y="155376"/>
                  <a:pt x="41672" y="117872"/>
                  <a:pt x="64294" y="85725"/>
                </a:cubicBezTo>
                <a:cubicBezTo>
                  <a:pt x="86916" y="53578"/>
                  <a:pt x="123825" y="15875"/>
                  <a:pt x="135731"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020300" y="5503069"/>
            <a:ext cx="42863" cy="35719"/>
          </a:xfrm>
          <a:custGeom>
            <a:avLst/>
            <a:gdLst>
              <a:gd name="connsiteX0" fmla="*/ 0 w 42863"/>
              <a:gd name="connsiteY0" fmla="*/ 35719 h 35719"/>
              <a:gd name="connsiteX1" fmla="*/ 42863 w 42863"/>
              <a:gd name="connsiteY1" fmla="*/ 0 h 35719"/>
            </a:gdLst>
            <a:ahLst/>
            <a:cxnLst>
              <a:cxn ang="0">
                <a:pos x="connsiteX0" y="connsiteY0"/>
              </a:cxn>
              <a:cxn ang="0">
                <a:pos x="connsiteX1" y="connsiteY1"/>
              </a:cxn>
            </a:cxnLst>
            <a:rect l="l" t="t" r="r" b="b"/>
            <a:pathLst>
              <a:path w="42863" h="35719">
                <a:moveTo>
                  <a:pt x="0" y="35719"/>
                </a:moveTo>
                <a:lnTo>
                  <a:pt x="42863"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0086975" y="5364956"/>
            <a:ext cx="207169" cy="116682"/>
          </a:xfrm>
          <a:custGeom>
            <a:avLst/>
            <a:gdLst>
              <a:gd name="connsiteX0" fmla="*/ 0 w 207169"/>
              <a:gd name="connsiteY0" fmla="*/ 116682 h 116682"/>
              <a:gd name="connsiteX1" fmla="*/ 100013 w 207169"/>
              <a:gd name="connsiteY1" fmla="*/ 45244 h 116682"/>
              <a:gd name="connsiteX2" fmla="*/ 207169 w 207169"/>
              <a:gd name="connsiteY2" fmla="*/ 0 h 116682"/>
            </a:gdLst>
            <a:ahLst/>
            <a:cxnLst>
              <a:cxn ang="0">
                <a:pos x="connsiteX0" y="connsiteY0"/>
              </a:cxn>
              <a:cxn ang="0">
                <a:pos x="connsiteX1" y="connsiteY1"/>
              </a:cxn>
              <a:cxn ang="0">
                <a:pos x="connsiteX2" y="connsiteY2"/>
              </a:cxn>
            </a:cxnLst>
            <a:rect l="l" t="t" r="r" b="b"/>
            <a:pathLst>
              <a:path w="207169" h="116682">
                <a:moveTo>
                  <a:pt x="0" y="116682"/>
                </a:moveTo>
                <a:cubicBezTo>
                  <a:pt x="32742" y="90686"/>
                  <a:pt x="65485" y="64691"/>
                  <a:pt x="100013" y="45244"/>
                </a:cubicBezTo>
                <a:cubicBezTo>
                  <a:pt x="134541" y="25797"/>
                  <a:pt x="187325" y="8731"/>
                  <a:pt x="207169"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0332244" y="5334000"/>
            <a:ext cx="54769" cy="19050"/>
          </a:xfrm>
          <a:custGeom>
            <a:avLst/>
            <a:gdLst>
              <a:gd name="connsiteX0" fmla="*/ 0 w 54769"/>
              <a:gd name="connsiteY0" fmla="*/ 19050 h 19050"/>
              <a:gd name="connsiteX1" fmla="*/ 54769 w 54769"/>
              <a:gd name="connsiteY1" fmla="*/ 0 h 19050"/>
            </a:gdLst>
            <a:ahLst/>
            <a:cxnLst>
              <a:cxn ang="0">
                <a:pos x="connsiteX0" y="connsiteY0"/>
              </a:cxn>
              <a:cxn ang="0">
                <a:pos x="connsiteX1" y="connsiteY1"/>
              </a:cxn>
            </a:cxnLst>
            <a:rect l="l" t="t" r="r" b="b"/>
            <a:pathLst>
              <a:path w="54769" h="19050">
                <a:moveTo>
                  <a:pt x="0" y="19050"/>
                </a:moveTo>
                <a:lnTo>
                  <a:pt x="54769"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0429875" y="5299510"/>
            <a:ext cx="209550" cy="24965"/>
          </a:xfrm>
          <a:custGeom>
            <a:avLst/>
            <a:gdLst>
              <a:gd name="connsiteX0" fmla="*/ 0 w 209550"/>
              <a:gd name="connsiteY0" fmla="*/ 24965 h 24965"/>
              <a:gd name="connsiteX1" fmla="*/ 135731 w 209550"/>
              <a:gd name="connsiteY1" fmla="*/ 1153 h 24965"/>
              <a:gd name="connsiteX2" fmla="*/ 209550 w 209550"/>
              <a:gd name="connsiteY2" fmla="*/ 5915 h 24965"/>
            </a:gdLst>
            <a:ahLst/>
            <a:cxnLst>
              <a:cxn ang="0">
                <a:pos x="connsiteX0" y="connsiteY0"/>
              </a:cxn>
              <a:cxn ang="0">
                <a:pos x="connsiteX1" y="connsiteY1"/>
              </a:cxn>
              <a:cxn ang="0">
                <a:pos x="connsiteX2" y="connsiteY2"/>
              </a:cxn>
            </a:cxnLst>
            <a:rect l="l" t="t" r="r" b="b"/>
            <a:pathLst>
              <a:path w="209550" h="24965">
                <a:moveTo>
                  <a:pt x="0" y="24965"/>
                </a:moveTo>
                <a:cubicBezTo>
                  <a:pt x="50403" y="14646"/>
                  <a:pt x="100806" y="4328"/>
                  <a:pt x="135731" y="1153"/>
                </a:cubicBezTo>
                <a:cubicBezTo>
                  <a:pt x="170656" y="-2022"/>
                  <a:pt x="190103" y="1946"/>
                  <a:pt x="209550" y="591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0703719" y="5312569"/>
            <a:ext cx="59531" cy="7144"/>
          </a:xfrm>
          <a:custGeom>
            <a:avLst/>
            <a:gdLst>
              <a:gd name="connsiteX0" fmla="*/ 0 w 59531"/>
              <a:gd name="connsiteY0" fmla="*/ 0 h 7144"/>
              <a:gd name="connsiteX1" fmla="*/ 59531 w 59531"/>
              <a:gd name="connsiteY1" fmla="*/ 7144 h 7144"/>
            </a:gdLst>
            <a:ahLst/>
            <a:cxnLst>
              <a:cxn ang="0">
                <a:pos x="connsiteX0" y="connsiteY0"/>
              </a:cxn>
              <a:cxn ang="0">
                <a:pos x="connsiteX1" y="connsiteY1"/>
              </a:cxn>
            </a:cxnLst>
            <a:rect l="l" t="t" r="r" b="b"/>
            <a:pathLst>
              <a:path w="59531" h="7144">
                <a:moveTo>
                  <a:pt x="0" y="0"/>
                </a:moveTo>
                <a:lnTo>
                  <a:pt x="59531" y="7144"/>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0822781" y="5326856"/>
            <a:ext cx="192882" cy="90488"/>
          </a:xfrm>
          <a:custGeom>
            <a:avLst/>
            <a:gdLst>
              <a:gd name="connsiteX0" fmla="*/ 0 w 192882"/>
              <a:gd name="connsiteY0" fmla="*/ 0 h 90488"/>
              <a:gd name="connsiteX1" fmla="*/ 109538 w 192882"/>
              <a:gd name="connsiteY1" fmla="*/ 42863 h 90488"/>
              <a:gd name="connsiteX2" fmla="*/ 192882 w 192882"/>
              <a:gd name="connsiteY2" fmla="*/ 90488 h 90488"/>
            </a:gdLst>
            <a:ahLst/>
            <a:cxnLst>
              <a:cxn ang="0">
                <a:pos x="connsiteX0" y="connsiteY0"/>
              </a:cxn>
              <a:cxn ang="0">
                <a:pos x="connsiteX1" y="connsiteY1"/>
              </a:cxn>
              <a:cxn ang="0">
                <a:pos x="connsiteX2" y="connsiteY2"/>
              </a:cxn>
            </a:cxnLst>
            <a:rect l="l" t="t" r="r" b="b"/>
            <a:pathLst>
              <a:path w="192882" h="90488">
                <a:moveTo>
                  <a:pt x="0" y="0"/>
                </a:moveTo>
                <a:cubicBezTo>
                  <a:pt x="38695" y="13891"/>
                  <a:pt x="77391" y="27782"/>
                  <a:pt x="109538" y="42863"/>
                </a:cubicBezTo>
                <a:cubicBezTo>
                  <a:pt x="141685" y="57944"/>
                  <a:pt x="178595" y="82947"/>
                  <a:pt x="192882" y="9048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1051381" y="5434013"/>
            <a:ext cx="47625" cy="35718"/>
          </a:xfrm>
          <a:custGeom>
            <a:avLst/>
            <a:gdLst>
              <a:gd name="connsiteX0" fmla="*/ 0 w 47625"/>
              <a:gd name="connsiteY0" fmla="*/ 0 h 35718"/>
              <a:gd name="connsiteX1" fmla="*/ 47625 w 47625"/>
              <a:gd name="connsiteY1" fmla="*/ 35718 h 35718"/>
            </a:gdLst>
            <a:ahLst/>
            <a:cxnLst>
              <a:cxn ang="0">
                <a:pos x="connsiteX0" y="connsiteY0"/>
              </a:cxn>
              <a:cxn ang="0">
                <a:pos x="connsiteX1" y="connsiteY1"/>
              </a:cxn>
            </a:cxnLst>
            <a:rect l="l" t="t" r="r" b="b"/>
            <a:pathLst>
              <a:path w="47625" h="35718">
                <a:moveTo>
                  <a:pt x="0" y="0"/>
                </a:moveTo>
                <a:lnTo>
                  <a:pt x="47625" y="35718"/>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1125200" y="5488781"/>
            <a:ext cx="152400" cy="173832"/>
          </a:xfrm>
          <a:custGeom>
            <a:avLst/>
            <a:gdLst>
              <a:gd name="connsiteX0" fmla="*/ 0 w 152400"/>
              <a:gd name="connsiteY0" fmla="*/ 0 h 173832"/>
              <a:gd name="connsiteX1" fmla="*/ 83344 w 152400"/>
              <a:gd name="connsiteY1" fmla="*/ 71438 h 173832"/>
              <a:gd name="connsiteX2" fmla="*/ 152400 w 152400"/>
              <a:gd name="connsiteY2" fmla="*/ 173832 h 173832"/>
            </a:gdLst>
            <a:ahLst/>
            <a:cxnLst>
              <a:cxn ang="0">
                <a:pos x="connsiteX0" y="connsiteY0"/>
              </a:cxn>
              <a:cxn ang="0">
                <a:pos x="connsiteX1" y="connsiteY1"/>
              </a:cxn>
              <a:cxn ang="0">
                <a:pos x="connsiteX2" y="connsiteY2"/>
              </a:cxn>
            </a:cxnLst>
            <a:rect l="l" t="t" r="r" b="b"/>
            <a:pathLst>
              <a:path w="152400" h="173832">
                <a:moveTo>
                  <a:pt x="0" y="0"/>
                </a:moveTo>
                <a:cubicBezTo>
                  <a:pt x="28972" y="21233"/>
                  <a:pt x="57944" y="42466"/>
                  <a:pt x="83344" y="71438"/>
                </a:cubicBezTo>
                <a:cubicBezTo>
                  <a:pt x="108744" y="100410"/>
                  <a:pt x="130572" y="137121"/>
                  <a:pt x="152400" y="173832"/>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1303794" y="5691188"/>
            <a:ext cx="28575" cy="50006"/>
          </a:xfrm>
          <a:custGeom>
            <a:avLst/>
            <a:gdLst>
              <a:gd name="connsiteX0" fmla="*/ 0 w 28575"/>
              <a:gd name="connsiteY0" fmla="*/ 0 h 50006"/>
              <a:gd name="connsiteX1" fmla="*/ 28575 w 28575"/>
              <a:gd name="connsiteY1" fmla="*/ 50006 h 50006"/>
            </a:gdLst>
            <a:ahLst/>
            <a:cxnLst>
              <a:cxn ang="0">
                <a:pos x="connsiteX0" y="connsiteY0"/>
              </a:cxn>
              <a:cxn ang="0">
                <a:pos x="connsiteX1" y="connsiteY1"/>
              </a:cxn>
            </a:cxnLst>
            <a:rect l="l" t="t" r="r" b="b"/>
            <a:pathLst>
              <a:path w="28575" h="50006">
                <a:moveTo>
                  <a:pt x="0" y="0"/>
                </a:moveTo>
                <a:lnTo>
                  <a:pt x="28575" y="50006"/>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1346656" y="5765006"/>
            <a:ext cx="64294" cy="228600"/>
          </a:xfrm>
          <a:custGeom>
            <a:avLst/>
            <a:gdLst>
              <a:gd name="connsiteX0" fmla="*/ 0 w 64294"/>
              <a:gd name="connsiteY0" fmla="*/ 0 h 228600"/>
              <a:gd name="connsiteX1" fmla="*/ 42863 w 64294"/>
              <a:gd name="connsiteY1" fmla="*/ 121444 h 228600"/>
              <a:gd name="connsiteX2" fmla="*/ 64294 w 64294"/>
              <a:gd name="connsiteY2" fmla="*/ 228600 h 228600"/>
            </a:gdLst>
            <a:ahLst/>
            <a:cxnLst>
              <a:cxn ang="0">
                <a:pos x="connsiteX0" y="connsiteY0"/>
              </a:cxn>
              <a:cxn ang="0">
                <a:pos x="connsiteX1" y="connsiteY1"/>
              </a:cxn>
              <a:cxn ang="0">
                <a:pos x="connsiteX2" y="connsiteY2"/>
              </a:cxn>
            </a:cxnLst>
            <a:rect l="l" t="t" r="r" b="b"/>
            <a:pathLst>
              <a:path w="64294" h="228600">
                <a:moveTo>
                  <a:pt x="0" y="0"/>
                </a:moveTo>
                <a:cubicBezTo>
                  <a:pt x="16073" y="41672"/>
                  <a:pt x="32147" y="83344"/>
                  <a:pt x="42863" y="121444"/>
                </a:cubicBezTo>
                <a:cubicBezTo>
                  <a:pt x="53579" y="159544"/>
                  <a:pt x="59135" y="209947"/>
                  <a:pt x="64294" y="22860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1415713" y="6031706"/>
            <a:ext cx="4762" cy="61913"/>
          </a:xfrm>
          <a:custGeom>
            <a:avLst/>
            <a:gdLst>
              <a:gd name="connsiteX0" fmla="*/ 0 w 4762"/>
              <a:gd name="connsiteY0" fmla="*/ 0 h 61913"/>
              <a:gd name="connsiteX1" fmla="*/ 4762 w 4762"/>
              <a:gd name="connsiteY1" fmla="*/ 61913 h 61913"/>
            </a:gdLst>
            <a:ahLst/>
            <a:cxnLst>
              <a:cxn ang="0">
                <a:pos x="connsiteX0" y="connsiteY0"/>
              </a:cxn>
              <a:cxn ang="0">
                <a:pos x="connsiteX1" y="connsiteY1"/>
              </a:cxn>
            </a:cxnLst>
            <a:rect l="l" t="t" r="r" b="b"/>
            <a:pathLst>
              <a:path w="4762" h="61913">
                <a:moveTo>
                  <a:pt x="0" y="0"/>
                </a:moveTo>
                <a:cubicBezTo>
                  <a:pt x="1587" y="20638"/>
                  <a:pt x="3572" y="51991"/>
                  <a:pt x="4762" y="6191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0713677" y="5295900"/>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10839450" y="5298281"/>
            <a:ext cx="1928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a:off x="11126837" y="5298319"/>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1233547" y="5297128"/>
            <a:ext cx="1928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Freeform 85"/>
          <p:cNvSpPr/>
          <p:nvPr/>
        </p:nvSpPr>
        <p:spPr>
          <a:xfrm>
            <a:off x="11493178" y="5291654"/>
            <a:ext cx="63431" cy="2381"/>
          </a:xfrm>
          <a:custGeom>
            <a:avLst/>
            <a:gdLst>
              <a:gd name="connsiteX0" fmla="*/ 0 w 92869"/>
              <a:gd name="connsiteY0" fmla="*/ 0 h 2381"/>
              <a:gd name="connsiteX1" fmla="*/ 92869 w 92869"/>
              <a:gd name="connsiteY1" fmla="*/ 2381 h 2381"/>
            </a:gdLst>
            <a:ahLst/>
            <a:cxnLst>
              <a:cxn ang="0">
                <a:pos x="connsiteX0" y="connsiteY0"/>
              </a:cxn>
              <a:cxn ang="0">
                <a:pos x="connsiteX1" y="connsiteY1"/>
              </a:cxn>
            </a:cxnLst>
            <a:rect l="l" t="t" r="r" b="b"/>
            <a:pathLst>
              <a:path w="92869" h="2381">
                <a:moveTo>
                  <a:pt x="0" y="0"/>
                </a:moveTo>
                <a:lnTo>
                  <a:pt x="92869" y="238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11635978" y="5291654"/>
            <a:ext cx="2266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Slide Number Placeholder 42"/>
          <p:cNvSpPr>
            <a:spLocks noGrp="1"/>
          </p:cNvSpPr>
          <p:nvPr>
            <p:ph type="sldNum" sz="quarter" idx="12"/>
          </p:nvPr>
        </p:nvSpPr>
        <p:spPr/>
        <p:txBody>
          <a:bodyPr/>
          <a:lstStyle/>
          <a:p>
            <a:fld id="{20D68944-6564-4374-BCF3-9E9F36549B1D}" type="slidenum">
              <a:rPr lang="en-US" smtClean="0"/>
              <a:pPr/>
              <a:t>12</a:t>
            </a:fld>
            <a:endParaRPr lang="en-US"/>
          </a:p>
        </p:txBody>
      </p:sp>
      <p:sp>
        <p:nvSpPr>
          <p:cNvPr id="73" name="ZoneTexte 6"/>
          <p:cNvSpPr txBox="1"/>
          <p:nvPr/>
        </p:nvSpPr>
        <p:spPr>
          <a:xfrm>
            <a:off x="1023868" y="3906759"/>
            <a:ext cx="5733191" cy="1477328"/>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poulies sur les dessins des pages 1 et 4 de votre « Recueil A3 » et expliquez leurs montages aux axes. </a:t>
            </a:r>
          </a:p>
          <a:p>
            <a:pPr algn="ctr"/>
            <a:r>
              <a:rPr lang="fr-FR" dirty="0" smtClean="0">
                <a:solidFill>
                  <a:srgbClr val="FF0000"/>
                </a:solidFill>
              </a:rPr>
              <a:t>(Note </a:t>
            </a:r>
            <a:r>
              <a:rPr lang="fr-FR" dirty="0">
                <a:solidFill>
                  <a:srgbClr val="FF0000"/>
                </a:solidFill>
              </a:rPr>
              <a:t>: C’est très important de savoir la réponse à cette question</a:t>
            </a:r>
            <a:r>
              <a:rPr lang="fr-FR" dirty="0" smtClean="0">
                <a:solidFill>
                  <a:srgbClr val="FF0000"/>
                </a:solidFill>
              </a:rPr>
              <a:t>)</a:t>
            </a:r>
            <a:endParaRPr lang="fr-FR" dirty="0">
              <a:solidFill>
                <a:srgbClr val="FF0000"/>
              </a:solidFill>
            </a:endParaRPr>
          </a:p>
        </p:txBody>
      </p:sp>
      <p:sp>
        <p:nvSpPr>
          <p:cNvPr id="2048" name="Espace réservé de la date 2047"/>
          <p:cNvSpPr>
            <a:spLocks noGrp="1"/>
          </p:cNvSpPr>
          <p:nvPr>
            <p:ph type="dt" sz="half" idx="10"/>
          </p:nvPr>
        </p:nvSpPr>
        <p:spPr/>
        <p:txBody>
          <a:bodyPr/>
          <a:lstStyle/>
          <a:p>
            <a:fld id="{FFFC226E-487E-4D10-800A-641D804EB4A0}" type="datetime7">
              <a:rPr lang="en-US" smtClean="0"/>
              <a:t>Nov-18</a:t>
            </a:fld>
            <a:endParaRPr lang="en-US"/>
          </a:p>
        </p:txBody>
      </p:sp>
      <p:sp>
        <p:nvSpPr>
          <p:cNvPr id="2049" name="Espace réservé du pied de page 2048"/>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352015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2"/>
          <a:srcRect l="7561" r="7036"/>
          <a:stretch/>
        </p:blipFill>
        <p:spPr>
          <a:xfrm>
            <a:off x="7300230" y="1166773"/>
            <a:ext cx="4891770" cy="5616664"/>
          </a:xfrm>
          <a:prstGeom prst="rect">
            <a:avLst/>
          </a:prstGeom>
        </p:spPr>
      </p:pic>
      <p:sp>
        <p:nvSpPr>
          <p:cNvPr id="2" name="Title 1"/>
          <p:cNvSpPr>
            <a:spLocks noGrp="1"/>
          </p:cNvSpPr>
          <p:nvPr>
            <p:ph type="title"/>
          </p:nvPr>
        </p:nvSpPr>
        <p:spPr/>
        <p:txBody>
          <a:bodyPr>
            <a:normAutofit/>
          </a:bodyPr>
          <a:lstStyle/>
          <a:p>
            <a:r>
              <a:rPr lang="fr-FR" sz="4000" dirty="0" smtClean="0"/>
              <a:t>Représentations simplifiés avec le diamètre primitif  </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199" y="1825625"/>
                <a:ext cx="5172237" cy="4895850"/>
              </a:xfrm>
            </p:spPr>
            <p:txBody>
              <a:bodyPr>
                <a:normAutofit fontScale="62500" lnSpcReduction="20000"/>
              </a:bodyPr>
              <a:lstStyle/>
              <a:p>
                <a:pPr marL="0" indent="0">
                  <a:lnSpc>
                    <a:spcPct val="170000"/>
                  </a:lnSpc>
                  <a:buNone/>
                </a:pPr>
                <a:r>
                  <a:rPr lang="fr-FR" dirty="0" smtClean="0"/>
                  <a:t>La représentation avec la diamètre primitif simplifie beaucoup tous les dessins de pièces de transmission.</a:t>
                </a:r>
                <a:endParaRPr lang="fr-FR" dirty="0"/>
              </a:p>
              <a:p>
                <a:pPr marL="0" indent="0">
                  <a:lnSpc>
                    <a:spcPct val="170000"/>
                  </a:lnSpc>
                  <a:buNone/>
                </a:pPr>
                <a:r>
                  <a:rPr lang="fr-FR" dirty="0" smtClean="0"/>
                  <a:t>Nous pouvons dessiner les équivalents très simples où l’on distingue le type du courroie à partir de la relation entre le diamètre extérieur </a:t>
                </a:r>
                <a14:m>
                  <m:oMath xmlns:m="http://schemas.openxmlformats.org/officeDocument/2006/math">
                    <m:d>
                      <m:dPr>
                        <m:ctrlPr>
                          <a:rPr lang="fr-FR" b="0" i="1" smtClean="0">
                            <a:latin typeface="Cambria Math"/>
                          </a:rPr>
                        </m:ctrlPr>
                      </m:dPr>
                      <m:e>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e>
                    </m:d>
                  </m:oMath>
                </a14:m>
                <a:r>
                  <a:rPr lang="fr-FR" dirty="0" smtClean="0"/>
                  <a:t> de la poulie et le diamètre primitif </a:t>
                </a:r>
                <a14:m>
                  <m:oMath xmlns:m="http://schemas.openxmlformats.org/officeDocument/2006/math">
                    <m:d>
                      <m:dPr>
                        <m:ctrlPr>
                          <a:rPr lang="fr-FR" b="0" i="1" smtClean="0">
                            <a:latin typeface="Cambria Math"/>
                          </a:rPr>
                        </m:ctrlPr>
                      </m:dPr>
                      <m:e>
                        <m:r>
                          <a:rPr lang="fr-FR" b="0" i="1" smtClean="0">
                            <a:latin typeface="Cambria Math"/>
                          </a:rPr>
                          <m:t>𝑑</m:t>
                        </m:r>
                      </m:e>
                    </m:d>
                  </m:oMath>
                </a14:m>
                <a:r>
                  <a:rPr lang="fr-FR" dirty="0" smtClean="0"/>
                  <a:t>.</a:t>
                </a:r>
              </a:p>
              <a:p>
                <a:pPr marL="0" indent="0">
                  <a:lnSpc>
                    <a:spcPct val="170000"/>
                  </a:lnSpc>
                  <a:buNone/>
                </a:pPr>
                <a:r>
                  <a:rPr lang="fr-FR" dirty="0" smtClean="0"/>
                  <a:t>Nous notons que ici les dessins sont très simplifiés pour indiquer l’idée de base d’utilisation du diamètre primitif (les autres lignes visibles – ici l’alésage d’arbre, les linges cachées et les lignes d’axe sont absentes).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199" y="1825625"/>
                <a:ext cx="5172237" cy="4895850"/>
              </a:xfrm>
              <a:blipFill rotWithShape="1">
                <a:blip r:embed="rId3"/>
                <a:stretch>
                  <a:fillRect l="-942" r="-1178" b="-49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63639" y="1822783"/>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63639" y="1822783"/>
                <a:ext cx="1021492" cy="369332"/>
              </a:xfrm>
              <a:prstGeom prst="rect">
                <a:avLst/>
              </a:prstGeom>
              <a:blipFill rotWithShape="1">
                <a:blip r:embed="rId4"/>
                <a:stretch>
                  <a:fillRect/>
                </a:stretch>
              </a:blipFill>
            </p:spPr>
            <p:txBody>
              <a:bodyPr/>
              <a:lstStyle/>
              <a:p>
                <a:r>
                  <a:rPr lang="fr-FR">
                    <a:noFill/>
                  </a:rPr>
                  <a:t> </a:t>
                </a:r>
              </a:p>
            </p:txBody>
          </p:sp>
        </mc:Fallback>
      </mc:AlternateContent>
      <p:cxnSp>
        <p:nvCxnSpPr>
          <p:cNvPr id="19" name="Straight Arrow Connector 18"/>
          <p:cNvCxnSpPr/>
          <p:nvPr/>
        </p:nvCxnSpPr>
        <p:spPr>
          <a:xfrm>
            <a:off x="7453360" y="2171555"/>
            <a:ext cx="159484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396498" y="2171555"/>
            <a:ext cx="1771650" cy="4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6301266" y="3616968"/>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&lt;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6301266" y="3616968"/>
                <a:ext cx="1021492" cy="369332"/>
              </a:xfrm>
              <a:prstGeom prst="rect">
                <a:avLst/>
              </a:prstGeom>
              <a:blipFill rotWithShape="1">
                <a:blip r:embed="rId5"/>
                <a:stretch>
                  <a:fillRect/>
                </a:stretch>
              </a:blipFill>
            </p:spPr>
            <p:txBody>
              <a:bodyPr/>
              <a:lstStyle/>
              <a:p>
                <a:r>
                  <a:rPr lang="fr-FR">
                    <a:noFill/>
                  </a:rPr>
                  <a:t> </a:t>
                </a:r>
              </a:p>
            </p:txBody>
          </p:sp>
        </mc:Fallback>
      </mc:AlternateContent>
      <p:cxnSp>
        <p:nvCxnSpPr>
          <p:cNvPr id="65" name="Straight Arrow Connector 64"/>
          <p:cNvCxnSpPr/>
          <p:nvPr/>
        </p:nvCxnSpPr>
        <p:spPr>
          <a:xfrm>
            <a:off x="7497572" y="4007716"/>
            <a:ext cx="148450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6318164" y="4007716"/>
            <a:ext cx="1771650" cy="4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6275704" y="5452657"/>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&gt;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6275704" y="5452657"/>
                <a:ext cx="1021492" cy="369332"/>
              </a:xfrm>
              <a:prstGeom prst="rect">
                <a:avLst/>
              </a:prstGeom>
              <a:blipFill rotWithShape="1">
                <a:blip r:embed="rId6"/>
                <a:stretch>
                  <a:fillRect/>
                </a:stretch>
              </a:blipFill>
            </p:spPr>
            <p:txBody>
              <a:bodyPr/>
              <a:lstStyle/>
              <a:p>
                <a:r>
                  <a:rPr lang="fr-FR">
                    <a:noFill/>
                  </a:rPr>
                  <a:t> </a:t>
                </a:r>
              </a:p>
            </p:txBody>
          </p:sp>
        </mc:Fallback>
      </mc:AlternateContent>
      <p:cxnSp>
        <p:nvCxnSpPr>
          <p:cNvPr id="68" name="Straight Arrow Connector 67"/>
          <p:cNvCxnSpPr/>
          <p:nvPr/>
        </p:nvCxnSpPr>
        <p:spPr>
          <a:xfrm>
            <a:off x="7443435" y="5843405"/>
            <a:ext cx="159524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6292602" y="5843405"/>
            <a:ext cx="1771650" cy="4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75704" y="1553093"/>
            <a:ext cx="1668272" cy="338554"/>
          </a:xfrm>
          <a:prstGeom prst="rect">
            <a:avLst/>
          </a:prstGeom>
          <a:noFill/>
        </p:spPr>
        <p:txBody>
          <a:bodyPr wrap="square" rtlCol="0">
            <a:spAutoFit/>
          </a:bodyPr>
          <a:lstStyle/>
          <a:p>
            <a:r>
              <a:rPr lang="fr-FR" sz="1600" dirty="0" smtClean="0"/>
              <a:t>Courroie Plate</a:t>
            </a:r>
            <a:endParaRPr lang="en-US" sz="1600" dirty="0"/>
          </a:p>
        </p:txBody>
      </p:sp>
      <p:sp>
        <p:nvSpPr>
          <p:cNvPr id="70" name="TextBox 69"/>
          <p:cNvSpPr txBox="1"/>
          <p:nvPr/>
        </p:nvSpPr>
        <p:spPr>
          <a:xfrm>
            <a:off x="6232122" y="3031492"/>
            <a:ext cx="2005151" cy="584775"/>
          </a:xfrm>
          <a:prstGeom prst="rect">
            <a:avLst/>
          </a:prstGeom>
          <a:noFill/>
        </p:spPr>
        <p:txBody>
          <a:bodyPr wrap="square" rtlCol="0">
            <a:spAutoFit/>
          </a:bodyPr>
          <a:lstStyle/>
          <a:p>
            <a:r>
              <a:rPr lang="fr-FR" sz="1600" dirty="0" smtClean="0"/>
              <a:t>Courroie Ronde ou Trapézoïdale</a:t>
            </a:r>
            <a:endParaRPr lang="en-US" sz="1600" dirty="0"/>
          </a:p>
        </p:txBody>
      </p:sp>
      <p:sp>
        <p:nvSpPr>
          <p:cNvPr id="73" name="TextBox 72"/>
          <p:cNvSpPr txBox="1"/>
          <p:nvPr/>
        </p:nvSpPr>
        <p:spPr>
          <a:xfrm>
            <a:off x="6215495" y="4934750"/>
            <a:ext cx="2005151" cy="338554"/>
          </a:xfrm>
          <a:prstGeom prst="rect">
            <a:avLst/>
          </a:prstGeom>
          <a:noFill/>
        </p:spPr>
        <p:txBody>
          <a:bodyPr wrap="square" rtlCol="0">
            <a:spAutoFit/>
          </a:bodyPr>
          <a:lstStyle/>
          <a:p>
            <a:r>
              <a:rPr lang="fr-FR" sz="1600" dirty="0" smtClean="0"/>
              <a:t>Courroie Crantée</a:t>
            </a:r>
            <a:endParaRPr lang="en-US" sz="1600" dirty="0"/>
          </a:p>
        </p:txBody>
      </p:sp>
      <p:sp>
        <p:nvSpPr>
          <p:cNvPr id="36" name="TextBox 35"/>
          <p:cNvSpPr txBox="1"/>
          <p:nvPr/>
        </p:nvSpPr>
        <p:spPr>
          <a:xfrm>
            <a:off x="10387268" y="751274"/>
            <a:ext cx="1870264" cy="830997"/>
          </a:xfrm>
          <a:prstGeom prst="rect">
            <a:avLst/>
          </a:prstGeom>
          <a:noFill/>
        </p:spPr>
        <p:txBody>
          <a:bodyPr wrap="square" rtlCol="0">
            <a:spAutoFit/>
          </a:bodyPr>
          <a:lstStyle/>
          <a:p>
            <a:r>
              <a:rPr lang="fr-FR" sz="1200" dirty="0" smtClean="0"/>
              <a:t>La ligne en trait mixte </a:t>
            </a:r>
            <a:br>
              <a:rPr lang="fr-FR" sz="1200" dirty="0" smtClean="0"/>
            </a:br>
            <a:r>
              <a:rPr lang="fr-FR" sz="1200" dirty="0" smtClean="0"/>
              <a:t>n’est pas visible.</a:t>
            </a:r>
          </a:p>
          <a:p>
            <a:r>
              <a:rPr lang="fr-FR" sz="1200" dirty="0" smtClean="0"/>
              <a:t>La courroie est représentée sans épaisseur </a:t>
            </a:r>
            <a:endParaRPr lang="en-US" sz="1200" dirty="0"/>
          </a:p>
        </p:txBody>
      </p:sp>
      <p:sp>
        <p:nvSpPr>
          <p:cNvPr id="40" name="Slide Number Placeholder 39"/>
          <p:cNvSpPr>
            <a:spLocks noGrp="1"/>
          </p:cNvSpPr>
          <p:nvPr>
            <p:ph type="sldNum" sz="quarter" idx="12"/>
          </p:nvPr>
        </p:nvSpPr>
        <p:spPr/>
        <p:txBody>
          <a:bodyPr/>
          <a:lstStyle/>
          <a:p>
            <a:fld id="{20D68944-6564-4374-BCF3-9E9F36549B1D}" type="slidenum">
              <a:rPr lang="en-US" smtClean="0"/>
              <a:pPr/>
              <a:t>13</a:t>
            </a:fld>
            <a:endParaRPr lang="en-US"/>
          </a:p>
        </p:txBody>
      </p:sp>
      <p:sp>
        <p:nvSpPr>
          <p:cNvPr id="4" name="Espace réservé de la date 3"/>
          <p:cNvSpPr>
            <a:spLocks noGrp="1"/>
          </p:cNvSpPr>
          <p:nvPr>
            <p:ph type="dt" sz="half" idx="10"/>
          </p:nvPr>
        </p:nvSpPr>
        <p:spPr/>
        <p:txBody>
          <a:bodyPr/>
          <a:lstStyle/>
          <a:p>
            <a:fld id="{58A20BB1-CFBF-4FC2-B894-76415C84D26F}" type="datetime7">
              <a:rPr lang="en-US" smtClean="0"/>
              <a:t>Nov-18</a:t>
            </a:fld>
            <a:endParaRPr lang="en-US"/>
          </a:p>
        </p:txBody>
      </p:sp>
      <p:sp>
        <p:nvSpPr>
          <p:cNvPr id="5" name="Espace réservé du pied de page 4"/>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74332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2"/>
          <a:srcRect l="7561" r="7036"/>
          <a:stretch/>
        </p:blipFill>
        <p:spPr>
          <a:xfrm>
            <a:off x="7300230" y="1166773"/>
            <a:ext cx="4891770" cy="5616664"/>
          </a:xfrm>
          <a:prstGeom prst="rect">
            <a:avLst/>
          </a:prstGeom>
        </p:spPr>
      </p:pic>
      <p:sp>
        <p:nvSpPr>
          <p:cNvPr id="2" name="Title 1"/>
          <p:cNvSpPr>
            <a:spLocks noGrp="1"/>
          </p:cNvSpPr>
          <p:nvPr>
            <p:ph type="title"/>
          </p:nvPr>
        </p:nvSpPr>
        <p:spPr/>
        <p:txBody>
          <a:bodyPr>
            <a:normAutofit/>
          </a:bodyPr>
          <a:lstStyle/>
          <a:p>
            <a:r>
              <a:rPr lang="fr-FR" sz="4000" dirty="0" smtClean="0"/>
              <a:t>Représentations simplifiés avec le diamètre primitif  </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199" y="1825625"/>
                <a:ext cx="5172237" cy="4895850"/>
              </a:xfrm>
            </p:spPr>
            <p:txBody>
              <a:bodyPr>
                <a:normAutofit fontScale="62500" lnSpcReduction="20000"/>
              </a:bodyPr>
              <a:lstStyle/>
              <a:p>
                <a:pPr marL="0" indent="0">
                  <a:lnSpc>
                    <a:spcPct val="170000"/>
                  </a:lnSpc>
                  <a:buNone/>
                </a:pPr>
                <a:r>
                  <a:rPr lang="fr-FR" dirty="0"/>
                  <a:t>La représentation avec la diamètre primitif simplifie beaucoup tous les dessins de pièces de transmission.</a:t>
                </a:r>
              </a:p>
              <a:p>
                <a:pPr marL="0" indent="0">
                  <a:lnSpc>
                    <a:spcPct val="170000"/>
                  </a:lnSpc>
                  <a:buNone/>
                </a:pPr>
                <a:r>
                  <a:rPr lang="fr-FR" dirty="0"/>
                  <a:t>Nous pouvons dessiner les équivalents très simples où l’on distingue le type du courroie à partir de la relation entre le diamètre extérieur </a:t>
                </a:r>
                <a14:m>
                  <m:oMath xmlns:m="http://schemas.openxmlformats.org/officeDocument/2006/math">
                    <m:d>
                      <m:dPr>
                        <m:ctrlPr>
                          <a:rPr lang="fr-FR" i="1">
                            <a:latin typeface="Cambria Math"/>
                          </a:rPr>
                        </m:ctrlPr>
                      </m:dPr>
                      <m:e>
                        <m:sSub>
                          <m:sSubPr>
                            <m:ctrlPr>
                              <a:rPr lang="fr-FR" i="1">
                                <a:latin typeface="Cambria Math"/>
                              </a:rPr>
                            </m:ctrlPr>
                          </m:sSubPr>
                          <m:e>
                            <m:r>
                              <a:rPr lang="fr-FR" i="1">
                                <a:latin typeface="Cambria Math" panose="02040503050406030204" pitchFamily="18" charset="0"/>
                              </a:rPr>
                              <m:t>𝑑</m:t>
                            </m:r>
                          </m:e>
                          <m:sub>
                            <m:r>
                              <a:rPr lang="fr-FR" i="1">
                                <a:latin typeface="Cambria Math" panose="02040503050406030204" pitchFamily="18" charset="0"/>
                              </a:rPr>
                              <m:t>𝑒</m:t>
                            </m:r>
                          </m:sub>
                        </m:sSub>
                      </m:e>
                    </m:d>
                  </m:oMath>
                </a14:m>
                <a:r>
                  <a:rPr lang="fr-FR" dirty="0"/>
                  <a:t> de la poulie et le diamètre primitif </a:t>
                </a:r>
                <a14:m>
                  <m:oMath xmlns:m="http://schemas.openxmlformats.org/officeDocument/2006/math">
                    <m:d>
                      <m:dPr>
                        <m:ctrlPr>
                          <a:rPr lang="fr-FR" i="1">
                            <a:latin typeface="Cambria Math"/>
                          </a:rPr>
                        </m:ctrlPr>
                      </m:dPr>
                      <m:e>
                        <m:r>
                          <a:rPr lang="fr-FR" i="1">
                            <a:latin typeface="Cambria Math"/>
                          </a:rPr>
                          <m:t>𝑑</m:t>
                        </m:r>
                      </m:e>
                    </m:d>
                  </m:oMath>
                </a14:m>
                <a:r>
                  <a:rPr lang="fr-FR" dirty="0"/>
                  <a:t>.</a:t>
                </a:r>
              </a:p>
              <a:p>
                <a:pPr marL="0" indent="0">
                  <a:lnSpc>
                    <a:spcPct val="170000"/>
                  </a:lnSpc>
                  <a:buNone/>
                </a:pPr>
                <a:r>
                  <a:rPr lang="fr-FR" dirty="0"/>
                  <a:t>Nous notons que ici les dessins sont très simplifiés pour indiquer l’idée de base d’utilisation du diamètre primitif (les autres lignes visibles – ici l’alésage d’arbre, les linges cachées et les lignes d’axe sont absentes).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199" y="1825625"/>
                <a:ext cx="5172237" cy="4895850"/>
              </a:xfrm>
              <a:blipFill rotWithShape="1">
                <a:blip r:embed="rId3"/>
                <a:stretch>
                  <a:fillRect l="-942" r="-1178" b="-49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63639" y="1822783"/>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63639" y="1822783"/>
                <a:ext cx="1021492" cy="369332"/>
              </a:xfrm>
              <a:prstGeom prst="rect">
                <a:avLst/>
              </a:prstGeom>
              <a:blipFill rotWithShape="1">
                <a:blip r:embed="rId4"/>
                <a:stretch>
                  <a:fillRect/>
                </a:stretch>
              </a:blipFill>
            </p:spPr>
            <p:txBody>
              <a:bodyPr/>
              <a:lstStyle/>
              <a:p>
                <a:r>
                  <a:rPr lang="fr-FR">
                    <a:noFill/>
                  </a:rPr>
                  <a:t> </a:t>
                </a:r>
              </a:p>
            </p:txBody>
          </p:sp>
        </mc:Fallback>
      </mc:AlternateContent>
      <p:cxnSp>
        <p:nvCxnSpPr>
          <p:cNvPr id="19" name="Straight Arrow Connector 18"/>
          <p:cNvCxnSpPr/>
          <p:nvPr/>
        </p:nvCxnSpPr>
        <p:spPr>
          <a:xfrm>
            <a:off x="7453360" y="2171555"/>
            <a:ext cx="159484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396498" y="2171555"/>
            <a:ext cx="1771650" cy="4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6301266" y="3616968"/>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&lt;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6301266" y="3616968"/>
                <a:ext cx="1021492" cy="369332"/>
              </a:xfrm>
              <a:prstGeom prst="rect">
                <a:avLst/>
              </a:prstGeom>
              <a:blipFill rotWithShape="1">
                <a:blip r:embed="rId5"/>
                <a:stretch>
                  <a:fillRect/>
                </a:stretch>
              </a:blipFill>
            </p:spPr>
            <p:txBody>
              <a:bodyPr/>
              <a:lstStyle/>
              <a:p>
                <a:r>
                  <a:rPr lang="fr-FR">
                    <a:noFill/>
                  </a:rPr>
                  <a:t> </a:t>
                </a:r>
              </a:p>
            </p:txBody>
          </p:sp>
        </mc:Fallback>
      </mc:AlternateContent>
      <p:cxnSp>
        <p:nvCxnSpPr>
          <p:cNvPr id="65" name="Straight Arrow Connector 64"/>
          <p:cNvCxnSpPr/>
          <p:nvPr/>
        </p:nvCxnSpPr>
        <p:spPr>
          <a:xfrm>
            <a:off x="7497572" y="4007716"/>
            <a:ext cx="148450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6318164" y="4007716"/>
            <a:ext cx="1771650" cy="4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6275704" y="5452657"/>
                <a:ext cx="1021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a:rPr>
                        <m:t>𝑑</m:t>
                      </m:r>
                      <m:r>
                        <a:rPr lang="fr-FR" b="0" i="1" smtClean="0">
                          <a:latin typeface="Cambria Math" panose="02040503050406030204" pitchFamily="18" charset="0"/>
                        </a:rPr>
                        <m:t>&gt;</m:t>
                      </m:r>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𝑒</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6275704" y="5452657"/>
                <a:ext cx="1021492" cy="369332"/>
              </a:xfrm>
              <a:prstGeom prst="rect">
                <a:avLst/>
              </a:prstGeom>
              <a:blipFill rotWithShape="1">
                <a:blip r:embed="rId6"/>
                <a:stretch>
                  <a:fillRect/>
                </a:stretch>
              </a:blipFill>
            </p:spPr>
            <p:txBody>
              <a:bodyPr/>
              <a:lstStyle/>
              <a:p>
                <a:r>
                  <a:rPr lang="fr-FR">
                    <a:noFill/>
                  </a:rPr>
                  <a:t> </a:t>
                </a:r>
              </a:p>
            </p:txBody>
          </p:sp>
        </mc:Fallback>
      </mc:AlternateContent>
      <p:cxnSp>
        <p:nvCxnSpPr>
          <p:cNvPr id="68" name="Straight Arrow Connector 67"/>
          <p:cNvCxnSpPr/>
          <p:nvPr/>
        </p:nvCxnSpPr>
        <p:spPr>
          <a:xfrm>
            <a:off x="7443435" y="5843405"/>
            <a:ext cx="159524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6292602" y="5843405"/>
            <a:ext cx="1771650" cy="4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75704" y="1553093"/>
            <a:ext cx="1668272" cy="338554"/>
          </a:xfrm>
          <a:prstGeom prst="rect">
            <a:avLst/>
          </a:prstGeom>
          <a:noFill/>
        </p:spPr>
        <p:txBody>
          <a:bodyPr wrap="square" rtlCol="0">
            <a:spAutoFit/>
          </a:bodyPr>
          <a:lstStyle/>
          <a:p>
            <a:r>
              <a:rPr lang="fr-FR" sz="1600" dirty="0" smtClean="0"/>
              <a:t>Courroie Plate</a:t>
            </a:r>
            <a:endParaRPr lang="en-US" sz="1600" dirty="0"/>
          </a:p>
        </p:txBody>
      </p:sp>
      <p:sp>
        <p:nvSpPr>
          <p:cNvPr id="70" name="TextBox 69"/>
          <p:cNvSpPr txBox="1"/>
          <p:nvPr/>
        </p:nvSpPr>
        <p:spPr>
          <a:xfrm>
            <a:off x="6232122" y="3031492"/>
            <a:ext cx="2005151" cy="584775"/>
          </a:xfrm>
          <a:prstGeom prst="rect">
            <a:avLst/>
          </a:prstGeom>
          <a:noFill/>
        </p:spPr>
        <p:txBody>
          <a:bodyPr wrap="square" rtlCol="0">
            <a:spAutoFit/>
          </a:bodyPr>
          <a:lstStyle/>
          <a:p>
            <a:r>
              <a:rPr lang="fr-FR" sz="1600" dirty="0" smtClean="0"/>
              <a:t>Courroie Ronde ou Trapézoïdale</a:t>
            </a:r>
            <a:endParaRPr lang="en-US" sz="1600" dirty="0"/>
          </a:p>
        </p:txBody>
      </p:sp>
      <p:sp>
        <p:nvSpPr>
          <p:cNvPr id="73" name="TextBox 72"/>
          <p:cNvSpPr txBox="1"/>
          <p:nvPr/>
        </p:nvSpPr>
        <p:spPr>
          <a:xfrm>
            <a:off x="6215495" y="4934750"/>
            <a:ext cx="2005151" cy="338554"/>
          </a:xfrm>
          <a:prstGeom prst="rect">
            <a:avLst/>
          </a:prstGeom>
          <a:noFill/>
        </p:spPr>
        <p:txBody>
          <a:bodyPr wrap="square" rtlCol="0">
            <a:spAutoFit/>
          </a:bodyPr>
          <a:lstStyle/>
          <a:p>
            <a:r>
              <a:rPr lang="fr-FR" sz="1600" dirty="0" smtClean="0"/>
              <a:t>Courroie Crantée</a:t>
            </a:r>
            <a:endParaRPr lang="en-US" sz="1600" dirty="0"/>
          </a:p>
        </p:txBody>
      </p:sp>
      <p:sp>
        <p:nvSpPr>
          <p:cNvPr id="36" name="TextBox 35"/>
          <p:cNvSpPr txBox="1"/>
          <p:nvPr/>
        </p:nvSpPr>
        <p:spPr>
          <a:xfrm>
            <a:off x="10387268" y="751274"/>
            <a:ext cx="1870264" cy="830997"/>
          </a:xfrm>
          <a:prstGeom prst="rect">
            <a:avLst/>
          </a:prstGeom>
          <a:noFill/>
        </p:spPr>
        <p:txBody>
          <a:bodyPr wrap="square" rtlCol="0">
            <a:spAutoFit/>
          </a:bodyPr>
          <a:lstStyle/>
          <a:p>
            <a:r>
              <a:rPr lang="fr-FR" sz="1200" dirty="0" smtClean="0"/>
              <a:t>La ligne en trait mixte </a:t>
            </a:r>
            <a:br>
              <a:rPr lang="fr-FR" sz="1200" dirty="0" smtClean="0"/>
            </a:br>
            <a:r>
              <a:rPr lang="fr-FR" sz="1200" dirty="0" smtClean="0"/>
              <a:t>n’est pas visible.</a:t>
            </a:r>
          </a:p>
          <a:p>
            <a:r>
              <a:rPr lang="fr-FR" sz="1200" dirty="0" smtClean="0"/>
              <a:t>La courroie est représentée sans épaisseur </a:t>
            </a:r>
            <a:endParaRPr lang="en-US" sz="1200" dirty="0"/>
          </a:p>
        </p:txBody>
      </p:sp>
      <p:sp>
        <p:nvSpPr>
          <p:cNvPr id="40" name="Slide Number Placeholder 39"/>
          <p:cNvSpPr>
            <a:spLocks noGrp="1"/>
          </p:cNvSpPr>
          <p:nvPr>
            <p:ph type="sldNum" sz="quarter" idx="12"/>
          </p:nvPr>
        </p:nvSpPr>
        <p:spPr/>
        <p:txBody>
          <a:bodyPr/>
          <a:lstStyle/>
          <a:p>
            <a:fld id="{20D68944-6564-4374-BCF3-9E9F36549B1D}" type="slidenum">
              <a:rPr lang="en-US" smtClean="0"/>
              <a:pPr/>
              <a:t>14</a:t>
            </a:fld>
            <a:endParaRPr lang="en-US"/>
          </a:p>
        </p:txBody>
      </p:sp>
      <p:sp>
        <p:nvSpPr>
          <p:cNvPr id="4" name="ZoneTexte 3"/>
          <p:cNvSpPr txBox="1"/>
          <p:nvPr/>
        </p:nvSpPr>
        <p:spPr>
          <a:xfrm>
            <a:off x="790574" y="4927567"/>
            <a:ext cx="4791075" cy="1754326"/>
          </a:xfrm>
          <a:prstGeom prst="rect">
            <a:avLst/>
          </a:prstGeom>
          <a:solidFill>
            <a:schemeClr val="bg1"/>
          </a:solidFill>
          <a:ln>
            <a:solidFill>
              <a:srgbClr val="FF0000"/>
            </a:solidFill>
          </a:ln>
        </p:spPr>
        <p:txBody>
          <a:bodyPr wrap="square" rtlCol="0">
            <a:spAutoFit/>
          </a:bodyPr>
          <a:lstStyle/>
          <a:p>
            <a:r>
              <a:rPr lang="fr-FR" b="1" dirty="0" smtClean="0">
                <a:solidFill>
                  <a:srgbClr val="FF0000"/>
                </a:solidFill>
              </a:rPr>
              <a:t>NOTE : En général une observation </a:t>
            </a:r>
            <a:r>
              <a:rPr lang="fr-FR" b="1" u="sng" dirty="0" smtClean="0">
                <a:solidFill>
                  <a:srgbClr val="FF0000"/>
                </a:solidFill>
              </a:rPr>
              <a:t>pour les lignes cachées</a:t>
            </a:r>
            <a:r>
              <a:rPr lang="fr-FR" b="1" dirty="0" smtClean="0">
                <a:solidFill>
                  <a:srgbClr val="FF0000"/>
                </a:solidFill>
              </a:rPr>
              <a:t> sur les dessins des pièces de transmission est qu’elles ne sont pas représentées. Dans la plupart de cas, elles ne démontrent pas de détails indispensables car ses détails sont déjà indiqués sur une coupe.</a:t>
            </a:r>
            <a:endParaRPr lang="fr-FR" b="1" dirty="0">
              <a:solidFill>
                <a:srgbClr val="FF0000"/>
              </a:solidFill>
            </a:endParaRPr>
          </a:p>
        </p:txBody>
      </p:sp>
      <p:sp>
        <p:nvSpPr>
          <p:cNvPr id="5" name="Espace réservé de la date 4"/>
          <p:cNvSpPr>
            <a:spLocks noGrp="1"/>
          </p:cNvSpPr>
          <p:nvPr>
            <p:ph type="dt" sz="half" idx="10"/>
          </p:nvPr>
        </p:nvSpPr>
        <p:spPr/>
        <p:txBody>
          <a:bodyPr/>
          <a:lstStyle/>
          <a:p>
            <a:fld id="{E4E8B3B6-F3E1-4AA1-B282-DFC0B565E5A5}"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495515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Roues à chaîne</a:t>
            </a:r>
            <a:br>
              <a:rPr lang="fr-FR" dirty="0" smtClean="0"/>
            </a:br>
            <a:r>
              <a:rPr lang="fr-FR" dirty="0" smtClean="0"/>
              <a:t>(</a:t>
            </a:r>
            <a:r>
              <a:rPr lang="fr-FR" dirty="0" err="1" smtClean="0"/>
              <a:t>ang</a:t>
            </a:r>
            <a:r>
              <a:rPr lang="fr-FR" dirty="0" smtClean="0"/>
              <a:t> : roller </a:t>
            </a:r>
            <a:r>
              <a:rPr lang="fr-FR" dirty="0" err="1" smtClean="0"/>
              <a:t>chain</a:t>
            </a:r>
            <a:r>
              <a:rPr lang="fr-FR" dirty="0" smtClean="0"/>
              <a:t>) </a:t>
            </a:r>
            <a:endParaRPr lang="en-US"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47" y="1782254"/>
            <a:ext cx="1887419" cy="19487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1134" b="10700"/>
          <a:stretch/>
        </p:blipFill>
        <p:spPr bwMode="auto">
          <a:xfrm rot="2041550">
            <a:off x="2182404" y="3367427"/>
            <a:ext cx="3356955" cy="27251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664" b="2486"/>
          <a:stretch/>
        </p:blipFill>
        <p:spPr bwMode="auto">
          <a:xfrm>
            <a:off x="6802178" y="0"/>
            <a:ext cx="5170747" cy="432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40507"/>
          <a:stretch/>
        </p:blipFill>
        <p:spPr bwMode="auto">
          <a:xfrm>
            <a:off x="682426" y="1782254"/>
            <a:ext cx="3764280" cy="175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8" name="TextBox 27"/>
              <p:cNvSpPr txBox="1"/>
              <p:nvPr/>
            </p:nvSpPr>
            <p:spPr>
              <a:xfrm>
                <a:off x="7949963" y="3780014"/>
                <a:ext cx="164139" cy="39074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9963" y="3780014"/>
                <a:ext cx="164139" cy="390748"/>
              </a:xfrm>
              <a:prstGeom prst="rect">
                <a:avLst/>
              </a:prstGeom>
              <a:blipFill rotWithShape="0">
                <a:blip r:embed="rId6"/>
                <a:stretch>
                  <a:fillRect r="-137037" b="-4688"/>
                </a:stretch>
              </a:blipFill>
            </p:spPr>
            <p:txBody>
              <a:bodyPr/>
              <a:lstStyle/>
              <a:p>
                <a:r>
                  <a:rPr lang="en-US">
                    <a:noFill/>
                  </a:rPr>
                  <a:t> </a:t>
                </a:r>
              </a:p>
            </p:txBody>
          </p:sp>
        </mc:Fallback>
      </mc:AlternateContent>
      <p:sp>
        <p:nvSpPr>
          <p:cNvPr id="24" name="Rectangle 23"/>
          <p:cNvSpPr/>
          <p:nvPr/>
        </p:nvSpPr>
        <p:spPr>
          <a:xfrm>
            <a:off x="7820025" y="4019550"/>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427539" y="3981138"/>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719975" y="3981138"/>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9160588" y="3780014"/>
                <a:ext cx="48893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9160588" y="3780014"/>
                <a:ext cx="488930" cy="390748"/>
              </a:xfrm>
              <a:prstGeom prst="rect">
                <a:avLst/>
              </a:prstGeom>
              <a:blipFill rotWithShape="0">
                <a:blip r:embed="rId7"/>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0451539" y="3781790"/>
                <a:ext cx="48893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0451539" y="3781790"/>
                <a:ext cx="488930" cy="390748"/>
              </a:xfrm>
              <a:prstGeom prst="rect">
                <a:avLst/>
              </a:prstGeom>
              <a:blipFill rotWithShape="0">
                <a:blip r:embed="rId8"/>
                <a:stretch>
                  <a:fillRect b="-4688"/>
                </a:stretch>
              </a:blipFill>
            </p:spPr>
            <p:txBody>
              <a:bodyPr/>
              <a:lstStyle/>
              <a:p>
                <a:r>
                  <a:rPr lang="en-US">
                    <a:noFill/>
                  </a:rPr>
                  <a:t> </a:t>
                </a:r>
              </a:p>
            </p:txBody>
          </p:sp>
        </mc:Fallback>
      </mc:AlternateContent>
      <p:sp>
        <p:nvSpPr>
          <p:cNvPr id="26" name="Slide Number Placeholder 25"/>
          <p:cNvSpPr>
            <a:spLocks noGrp="1"/>
          </p:cNvSpPr>
          <p:nvPr>
            <p:ph type="sldNum" sz="quarter" idx="12"/>
          </p:nvPr>
        </p:nvSpPr>
        <p:spPr/>
        <p:txBody>
          <a:bodyPr/>
          <a:lstStyle/>
          <a:p>
            <a:fld id="{20D68944-6564-4374-BCF3-9E9F36549B1D}" type="slidenum">
              <a:rPr lang="en-US" smtClean="0"/>
              <a:pPr/>
              <a:t>15</a:t>
            </a:fld>
            <a:endParaRPr lang="en-US"/>
          </a:p>
        </p:txBody>
      </p:sp>
      <p:sp>
        <p:nvSpPr>
          <p:cNvPr id="3" name="Espace réservé de la date 2"/>
          <p:cNvSpPr>
            <a:spLocks noGrp="1"/>
          </p:cNvSpPr>
          <p:nvPr>
            <p:ph type="dt" sz="half" idx="10"/>
          </p:nvPr>
        </p:nvSpPr>
        <p:spPr/>
        <p:txBody>
          <a:bodyPr/>
          <a:lstStyle/>
          <a:p>
            <a:fld id="{89F0BC59-ED6E-4626-AE49-036B72E672E6}"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825895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Roues à chaîne</a:t>
            </a:r>
            <a:br>
              <a:rPr lang="fr-FR" dirty="0" smtClean="0"/>
            </a:br>
            <a:r>
              <a:rPr lang="fr-FR" dirty="0" smtClean="0"/>
              <a:t>(</a:t>
            </a:r>
            <a:r>
              <a:rPr lang="fr-FR" dirty="0" err="1" smtClean="0"/>
              <a:t>ang</a:t>
            </a:r>
            <a:r>
              <a:rPr lang="fr-FR" dirty="0" smtClean="0"/>
              <a:t> : roller </a:t>
            </a:r>
            <a:r>
              <a:rPr lang="fr-FR" dirty="0" err="1" smtClean="0"/>
              <a:t>chain</a:t>
            </a:r>
            <a:r>
              <a:rPr lang="fr-FR" dirty="0" smtClean="0"/>
              <a:t>) </a:t>
            </a:r>
            <a:endParaRPr lang="en-US"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47" y="1782254"/>
            <a:ext cx="1887419" cy="19487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1134" b="10700"/>
          <a:stretch/>
        </p:blipFill>
        <p:spPr bwMode="auto">
          <a:xfrm rot="2041550">
            <a:off x="2182404" y="3367427"/>
            <a:ext cx="3356955" cy="27251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664" b="2486"/>
          <a:stretch/>
        </p:blipFill>
        <p:spPr bwMode="auto">
          <a:xfrm>
            <a:off x="6802178" y="0"/>
            <a:ext cx="5170747" cy="432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40507"/>
          <a:stretch/>
        </p:blipFill>
        <p:spPr bwMode="auto">
          <a:xfrm>
            <a:off x="682426" y="1782254"/>
            <a:ext cx="3764280" cy="175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6"/>
          <a:stretch>
            <a:fillRect/>
          </a:stretch>
        </p:blipFill>
        <p:spPr>
          <a:xfrm>
            <a:off x="5014299" y="5512365"/>
            <a:ext cx="1628344" cy="1188753"/>
          </a:xfrm>
          <a:prstGeom prst="rect">
            <a:avLst/>
          </a:prstGeom>
        </p:spPr>
      </p:pic>
      <p:cxnSp>
        <p:nvCxnSpPr>
          <p:cNvPr id="11" name="Straight Arrow Connector 10"/>
          <p:cNvCxnSpPr/>
          <p:nvPr/>
        </p:nvCxnSpPr>
        <p:spPr>
          <a:xfrm>
            <a:off x="5153025" y="4866034"/>
            <a:ext cx="575218" cy="477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28243" y="4866034"/>
            <a:ext cx="1828800" cy="646331"/>
          </a:xfrm>
          <a:prstGeom prst="rect">
            <a:avLst/>
          </a:prstGeom>
          <a:noFill/>
        </p:spPr>
        <p:txBody>
          <a:bodyPr wrap="square" rtlCol="0">
            <a:spAutoFit/>
          </a:bodyPr>
          <a:lstStyle/>
          <a:p>
            <a:r>
              <a:rPr lang="fr-FR" dirty="0" smtClean="0"/>
              <a:t>Pour arbre cannelé</a:t>
            </a:r>
            <a:endParaRPr lang="en-US" dirty="0"/>
          </a:p>
        </p:txBody>
      </p:sp>
      <p:cxnSp>
        <p:nvCxnSpPr>
          <p:cNvPr id="23" name="Straight Arrow Connector 22"/>
          <p:cNvCxnSpPr/>
          <p:nvPr/>
        </p:nvCxnSpPr>
        <p:spPr>
          <a:xfrm flipH="1">
            <a:off x="2057400" y="4866033"/>
            <a:ext cx="1085175" cy="477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74593" y="5343525"/>
            <a:ext cx="1828800" cy="646331"/>
          </a:xfrm>
          <a:prstGeom prst="rect">
            <a:avLst/>
          </a:prstGeom>
          <a:noFill/>
        </p:spPr>
        <p:txBody>
          <a:bodyPr wrap="square" rtlCol="0">
            <a:spAutoFit/>
          </a:bodyPr>
          <a:lstStyle/>
          <a:p>
            <a:r>
              <a:rPr lang="fr-FR" dirty="0" smtClean="0"/>
              <a:t>Fixation par </a:t>
            </a:r>
          </a:p>
          <a:p>
            <a:r>
              <a:rPr lang="fr-FR" dirty="0" smtClean="0"/>
              <a:t>clavette</a:t>
            </a:r>
            <a:endParaRPr lang="en-US" dirty="0"/>
          </a:p>
        </p:txBody>
      </p:sp>
      <p:pic>
        <p:nvPicPr>
          <p:cNvPr id="21" name="Picture 20"/>
          <p:cNvPicPr>
            <a:picLocks noChangeAspect="1"/>
          </p:cNvPicPr>
          <p:nvPr/>
        </p:nvPicPr>
        <p:blipFill>
          <a:blip r:embed="rId7"/>
          <a:stretch>
            <a:fillRect/>
          </a:stretch>
        </p:blipFill>
        <p:spPr>
          <a:xfrm>
            <a:off x="7217861" y="5143011"/>
            <a:ext cx="4524133" cy="1693689"/>
          </a:xfrm>
          <a:prstGeom prst="rect">
            <a:avLst/>
          </a:prstGeom>
        </p:spPr>
      </p:pic>
      <p:sp>
        <p:nvSpPr>
          <p:cNvPr id="22" name="TextBox 21"/>
          <p:cNvSpPr txBox="1"/>
          <p:nvPr/>
        </p:nvSpPr>
        <p:spPr>
          <a:xfrm>
            <a:off x="7397816" y="4542867"/>
            <a:ext cx="4268996" cy="646331"/>
          </a:xfrm>
          <a:prstGeom prst="rect">
            <a:avLst/>
          </a:prstGeom>
          <a:noFill/>
        </p:spPr>
        <p:txBody>
          <a:bodyPr wrap="square" rtlCol="0">
            <a:spAutoFit/>
          </a:bodyPr>
          <a:lstStyle/>
          <a:p>
            <a:r>
              <a:rPr lang="fr-FR" dirty="0" smtClean="0"/>
              <a:t>Dessin : La chaîne est représentée par une ligne en trait mixte </a:t>
            </a:r>
            <a:r>
              <a:rPr lang="fr-FR" sz="1400" dirty="0" smtClean="0"/>
              <a:t>(sans épaisseur)</a:t>
            </a:r>
            <a:endParaRPr lang="en-US" sz="1400" dirty="0"/>
          </a:p>
        </p:txBody>
      </p:sp>
      <mc:AlternateContent xmlns:mc="http://schemas.openxmlformats.org/markup-compatibility/2006" xmlns:a14="http://schemas.microsoft.com/office/drawing/2010/main">
        <mc:Choice Requires="a14">
          <p:sp>
            <p:nvSpPr>
              <p:cNvPr id="28" name="TextBox 27"/>
              <p:cNvSpPr txBox="1"/>
              <p:nvPr/>
            </p:nvSpPr>
            <p:spPr>
              <a:xfrm>
                <a:off x="7949963" y="3780014"/>
                <a:ext cx="164139" cy="39074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949963" y="3780014"/>
                <a:ext cx="164139" cy="390748"/>
              </a:xfrm>
              <a:prstGeom prst="rect">
                <a:avLst/>
              </a:prstGeom>
              <a:blipFill rotWithShape="0">
                <a:blip r:embed="rId8"/>
                <a:stretch>
                  <a:fillRect r="-137037" b="-4688"/>
                </a:stretch>
              </a:blipFill>
            </p:spPr>
            <p:txBody>
              <a:bodyPr/>
              <a:lstStyle/>
              <a:p>
                <a:r>
                  <a:rPr lang="en-US">
                    <a:noFill/>
                  </a:rPr>
                  <a:t> </a:t>
                </a:r>
              </a:p>
            </p:txBody>
          </p:sp>
        </mc:Fallback>
      </mc:AlternateContent>
      <p:sp>
        <p:nvSpPr>
          <p:cNvPr id="24" name="Rectangle 23"/>
          <p:cNvSpPr/>
          <p:nvPr/>
        </p:nvSpPr>
        <p:spPr>
          <a:xfrm>
            <a:off x="7820025" y="4019550"/>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427539" y="3981138"/>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719975" y="3981138"/>
            <a:ext cx="104775" cy="302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9160588" y="3780014"/>
                <a:ext cx="48893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9160588" y="3780014"/>
                <a:ext cx="488930" cy="390748"/>
              </a:xfrm>
              <a:prstGeom prst="rect">
                <a:avLst/>
              </a:prstGeom>
              <a:blipFill rotWithShape="0">
                <a:blip r:embed="rId9"/>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0451539" y="3781790"/>
                <a:ext cx="48893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a:rPr>
                          </m:ctrlPr>
                        </m:sSubPr>
                        <m:e>
                          <m:r>
                            <a:rPr lang="fr-FR" b="0" i="1" smtClean="0">
                              <a:latin typeface="Cambria Math" panose="02040503050406030204" pitchFamily="18" charset="0"/>
                            </a:rPr>
                            <m:t>𝑑</m:t>
                          </m:r>
                        </m:e>
                        <m:sub>
                          <m:r>
                            <a:rPr lang="fr-FR" b="0" i="1" smtClean="0">
                              <a:latin typeface="Cambria Math" panose="02040503050406030204" pitchFamily="18" charset="0"/>
                            </a:rPr>
                            <m:t>𝑝</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0451539" y="3781790"/>
                <a:ext cx="488930" cy="390748"/>
              </a:xfrm>
              <a:prstGeom prst="rect">
                <a:avLst/>
              </a:prstGeom>
              <a:blipFill rotWithShape="0">
                <a:blip r:embed="rId10"/>
                <a:stretch>
                  <a:fillRect b="-4688"/>
                </a:stretch>
              </a:blipFill>
            </p:spPr>
            <p:txBody>
              <a:bodyPr/>
              <a:lstStyle/>
              <a:p>
                <a:r>
                  <a:rPr lang="en-US">
                    <a:noFill/>
                  </a:rPr>
                  <a:t> </a:t>
                </a:r>
              </a:p>
            </p:txBody>
          </p:sp>
        </mc:Fallback>
      </mc:AlternateContent>
      <p:sp>
        <p:nvSpPr>
          <p:cNvPr id="26" name="Slide Number Placeholder 25"/>
          <p:cNvSpPr>
            <a:spLocks noGrp="1"/>
          </p:cNvSpPr>
          <p:nvPr>
            <p:ph type="sldNum" sz="quarter" idx="12"/>
          </p:nvPr>
        </p:nvSpPr>
        <p:spPr/>
        <p:txBody>
          <a:bodyPr/>
          <a:lstStyle/>
          <a:p>
            <a:fld id="{20D68944-6564-4374-BCF3-9E9F36549B1D}" type="slidenum">
              <a:rPr lang="en-US" smtClean="0"/>
              <a:pPr/>
              <a:t>16</a:t>
            </a:fld>
            <a:endParaRPr lang="en-US"/>
          </a:p>
        </p:txBody>
      </p:sp>
      <p:sp>
        <p:nvSpPr>
          <p:cNvPr id="3" name="Espace réservé de la date 2"/>
          <p:cNvSpPr>
            <a:spLocks noGrp="1"/>
          </p:cNvSpPr>
          <p:nvPr>
            <p:ph type="dt" sz="half" idx="10"/>
          </p:nvPr>
        </p:nvSpPr>
        <p:spPr/>
        <p:txBody>
          <a:bodyPr/>
          <a:lstStyle/>
          <a:p>
            <a:fld id="{0F5B87FD-263F-463C-9AFA-63EE9137178B}"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146134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Engrenages </a:t>
            </a:r>
            <a:endParaRPr lang="en-US" dirty="0"/>
          </a:p>
        </p:txBody>
      </p:sp>
      <p:pic>
        <p:nvPicPr>
          <p:cNvPr id="5" name="Picture 4"/>
          <p:cNvPicPr>
            <a:picLocks noChangeAspect="1"/>
          </p:cNvPicPr>
          <p:nvPr/>
        </p:nvPicPr>
        <p:blipFill>
          <a:blip r:embed="rId3" cstate="print"/>
          <a:stretch>
            <a:fillRect/>
          </a:stretch>
        </p:blipFill>
        <p:spPr>
          <a:xfrm>
            <a:off x="8430571" y="1638519"/>
            <a:ext cx="3546519" cy="3162081"/>
          </a:xfrm>
          <a:prstGeom prst="rect">
            <a:avLst/>
          </a:prstGeom>
        </p:spPr>
      </p:pic>
      <p:sp>
        <p:nvSpPr>
          <p:cNvPr id="6" name="Rectangle 5"/>
          <p:cNvSpPr/>
          <p:nvPr/>
        </p:nvSpPr>
        <p:spPr>
          <a:xfrm>
            <a:off x="8838145" y="4948921"/>
            <a:ext cx="2988832" cy="646331"/>
          </a:xfrm>
          <a:prstGeom prst="rect">
            <a:avLst/>
          </a:prstGeom>
        </p:spPr>
        <p:txBody>
          <a:bodyPr wrap="none">
            <a:spAutoFit/>
          </a:bodyPr>
          <a:lstStyle/>
          <a:p>
            <a:r>
              <a:rPr lang="fr-FR" dirty="0"/>
              <a:t>L</a:t>
            </a:r>
            <a:r>
              <a:rPr lang="fr-FR" dirty="0" smtClean="0"/>
              <a:t>e mécanisme d’</a:t>
            </a:r>
            <a:r>
              <a:rPr lang="fr-FR" dirty="0" err="1" smtClean="0"/>
              <a:t>Anticythères</a:t>
            </a:r>
            <a:endParaRPr lang="fr-FR" dirty="0" smtClean="0"/>
          </a:p>
          <a:p>
            <a:pPr algn="ctr"/>
            <a:r>
              <a:rPr lang="fr-FR" dirty="0" smtClean="0"/>
              <a:t>100 av J.-C.</a:t>
            </a:r>
            <a:endParaRPr lang="en-US" dirty="0"/>
          </a:p>
        </p:txBody>
      </p:sp>
      <p:sp>
        <p:nvSpPr>
          <p:cNvPr id="9" name="Slide Number Placeholder 8"/>
          <p:cNvSpPr>
            <a:spLocks noGrp="1"/>
          </p:cNvSpPr>
          <p:nvPr>
            <p:ph type="sldNum" sz="quarter" idx="12"/>
          </p:nvPr>
        </p:nvSpPr>
        <p:spPr>
          <a:xfrm>
            <a:off x="9001125" y="6356350"/>
            <a:ext cx="2743200" cy="365125"/>
          </a:xfrm>
        </p:spPr>
        <p:txBody>
          <a:bodyPr/>
          <a:lstStyle/>
          <a:p>
            <a:fld id="{20D68944-6564-4374-BCF3-9E9F36549B1D}" type="slidenum">
              <a:rPr lang="en-US" smtClean="0"/>
              <a:pPr/>
              <a:t>17</a:t>
            </a:fld>
            <a:endParaRPr lang="en-US" dirty="0"/>
          </a:p>
        </p:txBody>
      </p:sp>
      <p:sp>
        <p:nvSpPr>
          <p:cNvPr id="15" name="Content Placeholder 2"/>
          <p:cNvSpPr>
            <a:spLocks noGrp="1"/>
          </p:cNvSpPr>
          <p:nvPr>
            <p:ph sz="half" idx="1"/>
          </p:nvPr>
        </p:nvSpPr>
        <p:spPr>
          <a:xfrm>
            <a:off x="700464" y="1374556"/>
            <a:ext cx="7537769" cy="5346919"/>
          </a:xfrm>
        </p:spPr>
        <p:txBody>
          <a:bodyPr>
            <a:normAutofit fontScale="62500" lnSpcReduction="20000"/>
          </a:bodyPr>
          <a:lstStyle/>
          <a:p>
            <a:pPr marL="0" indent="0">
              <a:lnSpc>
                <a:spcPct val="170000"/>
              </a:lnSpc>
              <a:buNone/>
            </a:pPr>
            <a:r>
              <a:rPr lang="fr-FR" dirty="0" smtClean="0"/>
              <a:t>Les mécanismes basés sur des engrenages sont connus depuis l’antiquité. </a:t>
            </a:r>
            <a:r>
              <a:rPr lang="fr-FR" dirty="0"/>
              <a:t>La première calculatrice analogique au fonctionnement basé sur des engrenages est le mécanisme d’</a:t>
            </a:r>
            <a:r>
              <a:rPr lang="fr-FR" dirty="0" err="1"/>
              <a:t>Anticythères</a:t>
            </a:r>
            <a:r>
              <a:rPr lang="fr-FR" dirty="0"/>
              <a:t> (vidéo en français 8mn) </a:t>
            </a:r>
            <a:r>
              <a:rPr lang="fr-FR" dirty="0" smtClean="0"/>
              <a:t>:</a:t>
            </a:r>
          </a:p>
          <a:p>
            <a:pPr marL="0" indent="0" algn="ctr">
              <a:lnSpc>
                <a:spcPct val="170000"/>
              </a:lnSpc>
              <a:buNone/>
            </a:pPr>
            <a:r>
              <a:rPr lang="en-US" dirty="0" smtClean="0">
                <a:hlinkClick r:id="rId4"/>
              </a:rPr>
              <a:t>https://www.youtube.com/watch?v=BG-YxFV8wE8</a:t>
            </a:r>
            <a:endParaRPr lang="fr-FR" dirty="0" smtClean="0"/>
          </a:p>
          <a:p>
            <a:pPr marL="0" indent="0">
              <a:lnSpc>
                <a:spcPct val="170000"/>
              </a:lnSpc>
              <a:buNone/>
            </a:pPr>
            <a:r>
              <a:rPr lang="fr-FR" dirty="0" smtClean="0">
                <a:solidFill>
                  <a:schemeClr val="bg1"/>
                </a:solidFill>
              </a:rPr>
              <a:t>Par contre les plus grandes problèmes du fonctionnement des engranges, les vibrations, devrait attendre d’être résolu le 18eme siècle, quand les charges des engrenages ont devenu très importants et la forme de la denture revisitée. </a:t>
            </a:r>
          </a:p>
          <a:p>
            <a:pPr marL="0" indent="0">
              <a:lnSpc>
                <a:spcPct val="170000"/>
              </a:lnSpc>
              <a:buNone/>
            </a:pPr>
            <a:r>
              <a:rPr lang="fr-FR" dirty="0" smtClean="0">
                <a:solidFill>
                  <a:schemeClr val="bg1"/>
                </a:solidFill>
              </a:rPr>
              <a:t>A ce moment la forme géométrique des engranges basée à la développante du cercle à été utilisé et elle est toujours utilisée. Cette forme nous permet d’avoir de mécanismes basé aux engrenage très performants, fiables et d’une taille très importantes.</a:t>
            </a:r>
            <a:endParaRPr lang="fr-FR" dirty="0">
              <a:solidFill>
                <a:schemeClr val="bg1"/>
              </a:solidFill>
            </a:endParaRPr>
          </a:p>
        </p:txBody>
      </p:sp>
      <p:sp>
        <p:nvSpPr>
          <p:cNvPr id="3" name="Espace réservé de la date 2"/>
          <p:cNvSpPr>
            <a:spLocks noGrp="1"/>
          </p:cNvSpPr>
          <p:nvPr>
            <p:ph type="dt" sz="half" idx="10"/>
          </p:nvPr>
        </p:nvSpPr>
        <p:spPr/>
        <p:txBody>
          <a:bodyPr/>
          <a:lstStyle/>
          <a:p>
            <a:fld id="{D6D0C9A7-AFE9-4C00-8AC2-C935C5E5947A}"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406795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Engrenages </a:t>
            </a:r>
            <a:endParaRPr lang="en-US" dirty="0"/>
          </a:p>
        </p:txBody>
      </p:sp>
      <p:sp>
        <p:nvSpPr>
          <p:cNvPr id="3" name="Content Placeholder 2"/>
          <p:cNvSpPr>
            <a:spLocks noGrp="1"/>
          </p:cNvSpPr>
          <p:nvPr>
            <p:ph sz="half" idx="1"/>
          </p:nvPr>
        </p:nvSpPr>
        <p:spPr>
          <a:xfrm>
            <a:off x="700464" y="1374556"/>
            <a:ext cx="7537769" cy="5346919"/>
          </a:xfrm>
        </p:spPr>
        <p:txBody>
          <a:bodyPr>
            <a:normAutofit fontScale="62500" lnSpcReduction="20000"/>
          </a:bodyPr>
          <a:lstStyle/>
          <a:p>
            <a:pPr marL="0" indent="0">
              <a:lnSpc>
                <a:spcPct val="170000"/>
              </a:lnSpc>
              <a:buNone/>
            </a:pPr>
            <a:r>
              <a:rPr lang="fr-FR" dirty="0" smtClean="0"/>
              <a:t>Les mécanismes </a:t>
            </a:r>
            <a:r>
              <a:rPr lang="fr-FR" dirty="0"/>
              <a:t>basés sur des </a:t>
            </a:r>
            <a:r>
              <a:rPr lang="fr-FR" dirty="0" smtClean="0"/>
              <a:t>engrenages sont connus depuis l’antiquité. </a:t>
            </a:r>
            <a:r>
              <a:rPr lang="fr-FR" dirty="0"/>
              <a:t>La première calculatrice analogique au fonctionnement basé sur des engrenages est le mécanisme d’</a:t>
            </a:r>
            <a:r>
              <a:rPr lang="fr-FR" dirty="0" err="1"/>
              <a:t>Anticythères</a:t>
            </a:r>
            <a:r>
              <a:rPr lang="fr-FR" dirty="0"/>
              <a:t> (vidéo en français 8mn) </a:t>
            </a:r>
            <a:r>
              <a:rPr lang="fr-FR" dirty="0" smtClean="0"/>
              <a:t>:</a:t>
            </a:r>
          </a:p>
          <a:p>
            <a:pPr marL="0" indent="0" algn="ctr">
              <a:lnSpc>
                <a:spcPct val="170000"/>
              </a:lnSpc>
              <a:buNone/>
            </a:pPr>
            <a:r>
              <a:rPr lang="en-US" dirty="0" smtClean="0">
                <a:hlinkClick r:id="rId3"/>
              </a:rPr>
              <a:t>https://www.youtube.com/watch?v=BG-YxFV8wE8</a:t>
            </a:r>
            <a:endParaRPr lang="fr-FR" dirty="0" smtClean="0"/>
          </a:p>
          <a:p>
            <a:pPr marL="0" indent="0">
              <a:lnSpc>
                <a:spcPct val="170000"/>
              </a:lnSpc>
              <a:buNone/>
            </a:pPr>
            <a:r>
              <a:rPr lang="fr-FR" dirty="0"/>
              <a:t>Par contre les plus grandes problèmes du fonctionnement des engranges, les vibrations, devront attendre le 18e siècle pour être résolus. A ce moment, les charges des engrenages sont devenues très importantes et la forme de la denture à été revisitée. Depuis, la forme géométrique du profil des engranges est basée sur la développante du cercle et elle est toujours utilisée</a:t>
            </a:r>
            <a:r>
              <a:rPr lang="fr-FR" dirty="0" smtClean="0"/>
              <a:t>. </a:t>
            </a:r>
            <a:r>
              <a:rPr lang="fr-FR" dirty="0" smtClean="0">
                <a:solidFill>
                  <a:schemeClr val="bg1"/>
                </a:solidFill>
              </a:rPr>
              <a:t>Cette forme nous permet d’avoir de mécanismes basé aux engrenage très performants, fiables et d’une taille très importantes.</a:t>
            </a:r>
            <a:endParaRPr lang="fr-FR" dirty="0">
              <a:solidFill>
                <a:schemeClr val="bg1"/>
              </a:solidFill>
            </a:endParaRPr>
          </a:p>
        </p:txBody>
      </p:sp>
      <p:sp>
        <p:nvSpPr>
          <p:cNvPr id="9" name="Slide Number Placeholder 8"/>
          <p:cNvSpPr>
            <a:spLocks noGrp="1"/>
          </p:cNvSpPr>
          <p:nvPr>
            <p:ph type="sldNum" sz="quarter" idx="12"/>
          </p:nvPr>
        </p:nvSpPr>
        <p:spPr>
          <a:xfrm>
            <a:off x="9001125" y="6356350"/>
            <a:ext cx="2743200" cy="365125"/>
          </a:xfrm>
        </p:spPr>
        <p:txBody>
          <a:bodyPr/>
          <a:lstStyle/>
          <a:p>
            <a:fld id="{20D68944-6564-4374-BCF3-9E9F36549B1D}" type="slidenum">
              <a:rPr lang="en-US" smtClean="0"/>
              <a:pPr/>
              <a:t>18</a:t>
            </a:fld>
            <a:endParaRPr lang="en-US" dirty="0"/>
          </a:p>
        </p:txBody>
      </p:sp>
      <p:pic>
        <p:nvPicPr>
          <p:cNvPr id="12" name="Picture 11"/>
          <p:cNvPicPr>
            <a:picLocks noChangeAspect="1"/>
          </p:cNvPicPr>
          <p:nvPr/>
        </p:nvPicPr>
        <p:blipFill rotWithShape="1">
          <a:blip r:embed="rId4"/>
          <a:srcRect l="47160" t="-336" r="-302" b="14589"/>
          <a:stretch/>
        </p:blipFill>
        <p:spPr>
          <a:xfrm rot="5400000" flipH="1">
            <a:off x="8897806" y="3126143"/>
            <a:ext cx="2324680" cy="3368357"/>
          </a:xfrm>
          <a:prstGeom prst="rect">
            <a:avLst/>
          </a:prstGeom>
        </p:spPr>
      </p:pic>
      <p:sp>
        <p:nvSpPr>
          <p:cNvPr id="4" name="TextBox 3"/>
          <p:cNvSpPr txBox="1"/>
          <p:nvPr/>
        </p:nvSpPr>
        <p:spPr>
          <a:xfrm>
            <a:off x="8784965" y="3278649"/>
            <a:ext cx="2280170" cy="369332"/>
          </a:xfrm>
          <a:prstGeom prst="rect">
            <a:avLst/>
          </a:prstGeom>
          <a:noFill/>
        </p:spPr>
        <p:txBody>
          <a:bodyPr wrap="square" rtlCol="0">
            <a:spAutoFit/>
          </a:bodyPr>
          <a:lstStyle/>
          <a:p>
            <a:r>
              <a:rPr lang="fr-FR" dirty="0" smtClean="0"/>
              <a:t>Denture 17ème siècle</a:t>
            </a:r>
            <a:endParaRPr lang="en-US" dirty="0"/>
          </a:p>
        </p:txBody>
      </p:sp>
      <p:sp>
        <p:nvSpPr>
          <p:cNvPr id="13" name="TextBox 12"/>
          <p:cNvSpPr txBox="1"/>
          <p:nvPr/>
        </p:nvSpPr>
        <p:spPr>
          <a:xfrm>
            <a:off x="9123782" y="6060802"/>
            <a:ext cx="2280170" cy="369332"/>
          </a:xfrm>
          <a:prstGeom prst="rect">
            <a:avLst/>
          </a:prstGeom>
          <a:noFill/>
        </p:spPr>
        <p:txBody>
          <a:bodyPr wrap="square" rtlCol="0">
            <a:spAutoFit/>
          </a:bodyPr>
          <a:lstStyle/>
          <a:p>
            <a:r>
              <a:rPr lang="fr-FR" dirty="0" smtClean="0"/>
              <a:t>Denture moderne</a:t>
            </a:r>
            <a:endParaRPr lang="en-US" dirty="0"/>
          </a:p>
        </p:txBody>
      </p:sp>
      <p:pic>
        <p:nvPicPr>
          <p:cNvPr id="10" name="Picture 9"/>
          <p:cNvPicPr>
            <a:picLocks noChangeAspect="1"/>
          </p:cNvPicPr>
          <p:nvPr/>
        </p:nvPicPr>
        <p:blipFill rotWithShape="1">
          <a:blip r:embed="rId5"/>
          <a:srcRect l="5185" t="43866" r="24074" b="15162"/>
          <a:stretch/>
        </p:blipFill>
        <p:spPr>
          <a:xfrm>
            <a:off x="8220075" y="477741"/>
            <a:ext cx="3638550" cy="2809875"/>
          </a:xfrm>
          <a:prstGeom prst="rect">
            <a:avLst/>
          </a:prstGeom>
        </p:spPr>
      </p:pic>
      <p:sp>
        <p:nvSpPr>
          <p:cNvPr id="5" name="Espace réservé de la date 4"/>
          <p:cNvSpPr>
            <a:spLocks noGrp="1"/>
          </p:cNvSpPr>
          <p:nvPr>
            <p:ph type="dt" sz="half" idx="10"/>
          </p:nvPr>
        </p:nvSpPr>
        <p:spPr/>
        <p:txBody>
          <a:bodyPr/>
          <a:lstStyle/>
          <a:p>
            <a:fld id="{11651926-24FA-4664-A61B-C3A099C78DDD}"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720201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Engrenages </a:t>
            </a:r>
            <a:endParaRPr lang="en-US" dirty="0"/>
          </a:p>
        </p:txBody>
      </p:sp>
      <p:sp>
        <p:nvSpPr>
          <p:cNvPr id="3" name="Content Placeholder 2"/>
          <p:cNvSpPr>
            <a:spLocks noGrp="1"/>
          </p:cNvSpPr>
          <p:nvPr>
            <p:ph sz="half" idx="1"/>
          </p:nvPr>
        </p:nvSpPr>
        <p:spPr>
          <a:xfrm>
            <a:off x="700464" y="1374556"/>
            <a:ext cx="7537769" cy="5346919"/>
          </a:xfrm>
        </p:spPr>
        <p:txBody>
          <a:bodyPr>
            <a:normAutofit fontScale="62500" lnSpcReduction="20000"/>
          </a:bodyPr>
          <a:lstStyle/>
          <a:p>
            <a:pPr marL="0" indent="0">
              <a:lnSpc>
                <a:spcPct val="170000"/>
              </a:lnSpc>
              <a:buNone/>
            </a:pPr>
            <a:r>
              <a:rPr lang="fr-FR" dirty="0" smtClean="0"/>
              <a:t>Les mécanismes </a:t>
            </a:r>
            <a:r>
              <a:rPr lang="fr-FR" dirty="0"/>
              <a:t>basés sur des </a:t>
            </a:r>
            <a:r>
              <a:rPr lang="fr-FR" dirty="0" smtClean="0"/>
              <a:t>engrenages sont connus depuis l’antiquité. </a:t>
            </a:r>
            <a:r>
              <a:rPr lang="fr-FR" dirty="0"/>
              <a:t>La première calculatrice analogique au fonctionnement basé sur des engrenages est le mécanisme d’</a:t>
            </a:r>
            <a:r>
              <a:rPr lang="fr-FR" dirty="0" err="1"/>
              <a:t>Anticythères</a:t>
            </a:r>
            <a:r>
              <a:rPr lang="fr-FR" dirty="0"/>
              <a:t> (vidéo en français 8mn) :</a:t>
            </a:r>
          </a:p>
          <a:p>
            <a:pPr marL="0" indent="0" algn="ctr">
              <a:lnSpc>
                <a:spcPct val="170000"/>
              </a:lnSpc>
              <a:buNone/>
            </a:pPr>
            <a:r>
              <a:rPr lang="en-US" dirty="0" smtClean="0">
                <a:hlinkClick r:id="rId3"/>
              </a:rPr>
              <a:t>https://www.youtube.com/watch?v=BG-YxFV8wE8</a:t>
            </a:r>
            <a:endParaRPr lang="fr-FR" dirty="0" smtClean="0"/>
          </a:p>
          <a:p>
            <a:pPr marL="0" indent="0">
              <a:lnSpc>
                <a:spcPct val="170000"/>
              </a:lnSpc>
              <a:buNone/>
            </a:pPr>
            <a:r>
              <a:rPr lang="fr-FR" dirty="0"/>
              <a:t>Par contre les plus grandes problèmes du fonctionnement des engranges, les vibrations, devront attendre le 18e siècle pour être résolus. A ce moment, les charges des engrenages sont devenues très importantes et la forme de la denture à été revisitée. Depuis, la forme géométrique du profil des engranges est basée sur la développante du cercle et elle est toujours utilisée.</a:t>
            </a:r>
          </a:p>
          <a:p>
            <a:pPr marL="0" indent="0">
              <a:lnSpc>
                <a:spcPct val="170000"/>
              </a:lnSpc>
              <a:buNone/>
            </a:pPr>
            <a:r>
              <a:rPr lang="fr-FR" dirty="0" smtClean="0"/>
              <a:t> </a:t>
            </a:r>
            <a:r>
              <a:rPr lang="fr-FR" dirty="0" smtClean="0">
                <a:solidFill>
                  <a:schemeClr val="bg1"/>
                </a:solidFill>
              </a:rPr>
              <a:t>Cette forme nous permet d’avoir de mécanismes basé aux engrenage très performants, fiables et d’une taille très importantes.</a:t>
            </a:r>
            <a:endParaRPr lang="fr-FR" dirty="0">
              <a:solidFill>
                <a:schemeClr val="bg1"/>
              </a:solidFill>
            </a:endParaRPr>
          </a:p>
        </p:txBody>
      </p:sp>
      <p:sp>
        <p:nvSpPr>
          <p:cNvPr id="9" name="Slide Number Placeholder 8"/>
          <p:cNvSpPr>
            <a:spLocks noGrp="1"/>
          </p:cNvSpPr>
          <p:nvPr>
            <p:ph type="sldNum" sz="quarter" idx="12"/>
          </p:nvPr>
        </p:nvSpPr>
        <p:spPr>
          <a:xfrm>
            <a:off x="9001125" y="6356350"/>
            <a:ext cx="2743200" cy="365125"/>
          </a:xfrm>
        </p:spPr>
        <p:txBody>
          <a:bodyPr/>
          <a:lstStyle/>
          <a:p>
            <a:fld id="{20D68944-6564-4374-BCF3-9E9F36549B1D}" type="slidenum">
              <a:rPr lang="en-US" smtClean="0"/>
              <a:pPr/>
              <a:t>19</a:t>
            </a:fld>
            <a:endParaRPr lang="en-US" dirty="0"/>
          </a:p>
        </p:txBody>
      </p:sp>
      <p:pic>
        <p:nvPicPr>
          <p:cNvPr id="11" name="Picture 10"/>
          <p:cNvPicPr>
            <a:picLocks noChangeAspect="1"/>
          </p:cNvPicPr>
          <p:nvPr/>
        </p:nvPicPr>
        <p:blipFill rotWithShape="1">
          <a:blip r:embed="rId4"/>
          <a:srcRect l="5185" t="43866" r="24074" b="15162"/>
          <a:stretch/>
        </p:blipFill>
        <p:spPr>
          <a:xfrm>
            <a:off x="8220075" y="477741"/>
            <a:ext cx="3638550" cy="2809875"/>
          </a:xfrm>
          <a:prstGeom prst="rect">
            <a:avLst/>
          </a:prstGeom>
        </p:spPr>
      </p:pic>
      <p:pic>
        <p:nvPicPr>
          <p:cNvPr id="12" name="Picture 11"/>
          <p:cNvPicPr>
            <a:picLocks noChangeAspect="1"/>
          </p:cNvPicPr>
          <p:nvPr/>
        </p:nvPicPr>
        <p:blipFill rotWithShape="1">
          <a:blip r:embed="rId5"/>
          <a:srcRect l="47160" t="-336" r="-302" b="14589"/>
          <a:stretch/>
        </p:blipFill>
        <p:spPr>
          <a:xfrm rot="5400000" flipH="1">
            <a:off x="8897806" y="3126143"/>
            <a:ext cx="2324680" cy="3368357"/>
          </a:xfrm>
          <a:prstGeom prst="rect">
            <a:avLst/>
          </a:prstGeom>
        </p:spPr>
      </p:pic>
      <p:sp>
        <p:nvSpPr>
          <p:cNvPr id="4" name="TextBox 3"/>
          <p:cNvSpPr txBox="1"/>
          <p:nvPr/>
        </p:nvSpPr>
        <p:spPr>
          <a:xfrm>
            <a:off x="8784965" y="3278649"/>
            <a:ext cx="2280170" cy="369332"/>
          </a:xfrm>
          <a:prstGeom prst="rect">
            <a:avLst/>
          </a:prstGeom>
          <a:noFill/>
        </p:spPr>
        <p:txBody>
          <a:bodyPr wrap="square" rtlCol="0">
            <a:spAutoFit/>
          </a:bodyPr>
          <a:lstStyle/>
          <a:p>
            <a:r>
              <a:rPr lang="fr-FR" dirty="0" smtClean="0"/>
              <a:t>Denture 17ème siècle</a:t>
            </a:r>
            <a:endParaRPr lang="en-US" dirty="0"/>
          </a:p>
        </p:txBody>
      </p:sp>
      <p:sp>
        <p:nvSpPr>
          <p:cNvPr id="13" name="TextBox 12"/>
          <p:cNvSpPr txBox="1"/>
          <p:nvPr/>
        </p:nvSpPr>
        <p:spPr>
          <a:xfrm>
            <a:off x="9123782" y="6060802"/>
            <a:ext cx="2280170" cy="369332"/>
          </a:xfrm>
          <a:prstGeom prst="rect">
            <a:avLst/>
          </a:prstGeom>
          <a:noFill/>
        </p:spPr>
        <p:txBody>
          <a:bodyPr wrap="square" rtlCol="0">
            <a:spAutoFit/>
          </a:bodyPr>
          <a:lstStyle/>
          <a:p>
            <a:r>
              <a:rPr lang="fr-FR" dirty="0" smtClean="0"/>
              <a:t>Denture moderne</a:t>
            </a:r>
            <a:endParaRPr lang="en-US" dirty="0"/>
          </a:p>
        </p:txBody>
      </p:sp>
      <p:sp>
        <p:nvSpPr>
          <p:cNvPr id="5" name="TextBox 4"/>
          <p:cNvSpPr txBox="1"/>
          <p:nvPr/>
        </p:nvSpPr>
        <p:spPr>
          <a:xfrm>
            <a:off x="2914650" y="5340350"/>
            <a:ext cx="5114925" cy="369332"/>
          </a:xfrm>
          <a:prstGeom prst="rect">
            <a:avLst/>
          </a:prstGeom>
          <a:noFill/>
        </p:spPr>
        <p:txBody>
          <a:bodyPr wrap="square" rtlCol="0">
            <a:spAutoFit/>
          </a:bodyPr>
          <a:lstStyle/>
          <a:p>
            <a:r>
              <a:rPr lang="fr-FR" dirty="0" smtClean="0">
                <a:solidFill>
                  <a:srgbClr val="FF0000"/>
                </a:solidFill>
              </a:rPr>
              <a:t>Observez les </a:t>
            </a:r>
            <a:r>
              <a:rPr lang="fr-FR" b="1" dirty="0" smtClean="0">
                <a:solidFill>
                  <a:srgbClr val="FF0000"/>
                </a:solidFill>
              </a:rPr>
              <a:t>différences</a:t>
            </a:r>
            <a:r>
              <a:rPr lang="fr-FR" dirty="0" smtClean="0">
                <a:solidFill>
                  <a:srgbClr val="FF0000"/>
                </a:solidFill>
              </a:rPr>
              <a:t> aux deux profils de la dent :</a:t>
            </a:r>
            <a:endParaRPr lang="en-US" dirty="0">
              <a:solidFill>
                <a:srgbClr val="FF0000"/>
              </a:solidFill>
            </a:endParaRPr>
          </a:p>
        </p:txBody>
      </p:sp>
      <p:cxnSp>
        <p:nvCxnSpPr>
          <p:cNvPr id="7" name="Straight Connector 6"/>
          <p:cNvCxnSpPr/>
          <p:nvPr/>
        </p:nvCxnSpPr>
        <p:spPr>
          <a:xfrm>
            <a:off x="4215402" y="6135790"/>
            <a:ext cx="2381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452635" y="5708197"/>
            <a:ext cx="24258" cy="4339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85131" y="5708197"/>
            <a:ext cx="2772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780757" y="6135790"/>
            <a:ext cx="2100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4757390" y="5708198"/>
            <a:ext cx="24258" cy="4339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8252966" y="2803437"/>
            <a:ext cx="1028700" cy="5667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252966" y="5486092"/>
            <a:ext cx="1028700" cy="5667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002637" y="5734153"/>
            <a:ext cx="357441" cy="407987"/>
          </a:xfrm>
          <a:custGeom>
            <a:avLst/>
            <a:gdLst>
              <a:gd name="connsiteX0" fmla="*/ 0 w 1713470"/>
              <a:gd name="connsiteY0" fmla="*/ 1112109 h 1112109"/>
              <a:gd name="connsiteX1" fmla="*/ 288324 w 1713470"/>
              <a:gd name="connsiteY1" fmla="*/ 1103871 h 1112109"/>
              <a:gd name="connsiteX2" fmla="*/ 304800 w 1713470"/>
              <a:gd name="connsiteY2" fmla="*/ 757881 h 1112109"/>
              <a:gd name="connsiteX3" fmla="*/ 453081 w 1713470"/>
              <a:gd name="connsiteY3" fmla="*/ 43660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53081 w 1713470"/>
              <a:gd name="connsiteY3" fmla="*/ 43660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359243 w 1713470"/>
              <a:gd name="connsiteY7" fmla="*/ 494271 h 1112109"/>
              <a:gd name="connsiteX8" fmla="*/ 1466335 w 1713470"/>
              <a:gd name="connsiteY8" fmla="*/ 724930 h 1112109"/>
              <a:gd name="connsiteX9" fmla="*/ 1524000 w 1713470"/>
              <a:gd name="connsiteY9" fmla="*/ 889687 h 1112109"/>
              <a:gd name="connsiteX10" fmla="*/ 1515762 w 1713470"/>
              <a:gd name="connsiteY10" fmla="*/ 1103871 h 1112109"/>
              <a:gd name="connsiteX11" fmla="*/ 1713470 w 1713470"/>
              <a:gd name="connsiteY11"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466335 w 1713470"/>
              <a:gd name="connsiteY7" fmla="*/ 724930 h 1112109"/>
              <a:gd name="connsiteX8" fmla="*/ 1524000 w 1713470"/>
              <a:gd name="connsiteY8" fmla="*/ 889687 h 1112109"/>
              <a:gd name="connsiteX9" fmla="*/ 1515762 w 1713470"/>
              <a:gd name="connsiteY9" fmla="*/ 1103871 h 1112109"/>
              <a:gd name="connsiteX10" fmla="*/ 1713470 w 1713470"/>
              <a:gd name="connsiteY10"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524000 w 1713470"/>
              <a:gd name="connsiteY7" fmla="*/ 889687 h 1112109"/>
              <a:gd name="connsiteX8" fmla="*/ 1515762 w 1713470"/>
              <a:gd name="connsiteY8" fmla="*/ 1103871 h 1112109"/>
              <a:gd name="connsiteX9" fmla="*/ 1713470 w 1713470"/>
              <a:gd name="connsiteY9"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515762 w 1713470"/>
              <a:gd name="connsiteY7" fmla="*/ 1103871 h 1112109"/>
              <a:gd name="connsiteX8" fmla="*/ 1713470 w 1713470"/>
              <a:gd name="connsiteY8"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713470 w 1713470"/>
              <a:gd name="connsiteY7" fmla="*/ 1103871 h 1112109"/>
              <a:gd name="connsiteX0" fmla="*/ 0 w 980305"/>
              <a:gd name="connsiteY0" fmla="*/ 1112109 h 1112109"/>
              <a:gd name="connsiteX1" fmla="*/ 288324 w 980305"/>
              <a:gd name="connsiteY1" fmla="*/ 1103871 h 1112109"/>
              <a:gd name="connsiteX2" fmla="*/ 304800 w 980305"/>
              <a:gd name="connsiteY2" fmla="*/ 757881 h 1112109"/>
              <a:gd name="connsiteX3" fmla="*/ 436289 w 980305"/>
              <a:gd name="connsiteY3" fmla="*/ 417276 h 1112109"/>
              <a:gd name="connsiteX4" fmla="*/ 634313 w 980305"/>
              <a:gd name="connsiteY4" fmla="*/ 148281 h 1112109"/>
              <a:gd name="connsiteX5" fmla="*/ 790832 w 980305"/>
              <a:gd name="connsiteY5" fmla="*/ 0 h 1112109"/>
              <a:gd name="connsiteX6" fmla="*/ 980303 w 980305"/>
              <a:gd name="connsiteY6" fmla="*/ 0 h 1112109"/>
              <a:gd name="connsiteX0" fmla="*/ 0 w 1260132"/>
              <a:gd name="connsiteY0" fmla="*/ 1103519 h 1103870"/>
              <a:gd name="connsiteX1" fmla="*/ 568155 w 1260132"/>
              <a:gd name="connsiteY1" fmla="*/ 1103871 h 1103870"/>
              <a:gd name="connsiteX2" fmla="*/ 584631 w 1260132"/>
              <a:gd name="connsiteY2" fmla="*/ 757881 h 1103870"/>
              <a:gd name="connsiteX3" fmla="*/ 716120 w 1260132"/>
              <a:gd name="connsiteY3" fmla="*/ 417276 h 1103870"/>
              <a:gd name="connsiteX4" fmla="*/ 914144 w 1260132"/>
              <a:gd name="connsiteY4" fmla="*/ 148281 h 1103870"/>
              <a:gd name="connsiteX5" fmla="*/ 1070663 w 1260132"/>
              <a:gd name="connsiteY5" fmla="*/ 0 h 1103870"/>
              <a:gd name="connsiteX6" fmla="*/ 1260134 w 1260132"/>
              <a:gd name="connsiteY6" fmla="*/ 0 h 110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0132" h="1103870">
                <a:moveTo>
                  <a:pt x="0" y="1103519"/>
                </a:moveTo>
                <a:lnTo>
                  <a:pt x="568155" y="1103871"/>
                </a:lnTo>
                <a:lnTo>
                  <a:pt x="584631" y="757881"/>
                </a:lnTo>
                <a:cubicBezTo>
                  <a:pt x="608877" y="586360"/>
                  <a:pt x="666693" y="524368"/>
                  <a:pt x="716120" y="417276"/>
                </a:cubicBezTo>
                <a:lnTo>
                  <a:pt x="914144" y="148281"/>
                </a:lnTo>
                <a:lnTo>
                  <a:pt x="1070663" y="0"/>
                </a:lnTo>
                <a:lnTo>
                  <a:pt x="1260134"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flipH="1">
            <a:off x="6319091" y="5734153"/>
            <a:ext cx="357441" cy="407987"/>
          </a:xfrm>
          <a:custGeom>
            <a:avLst/>
            <a:gdLst>
              <a:gd name="connsiteX0" fmla="*/ 0 w 1713470"/>
              <a:gd name="connsiteY0" fmla="*/ 1112109 h 1112109"/>
              <a:gd name="connsiteX1" fmla="*/ 288324 w 1713470"/>
              <a:gd name="connsiteY1" fmla="*/ 1103871 h 1112109"/>
              <a:gd name="connsiteX2" fmla="*/ 304800 w 1713470"/>
              <a:gd name="connsiteY2" fmla="*/ 757881 h 1112109"/>
              <a:gd name="connsiteX3" fmla="*/ 453081 w 1713470"/>
              <a:gd name="connsiteY3" fmla="*/ 43660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53081 w 1713470"/>
              <a:gd name="connsiteY3" fmla="*/ 43660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194486 w 1713470"/>
              <a:gd name="connsiteY7" fmla="*/ 230660 h 1112109"/>
              <a:gd name="connsiteX8" fmla="*/ 1359243 w 1713470"/>
              <a:gd name="connsiteY8" fmla="*/ 494271 h 1112109"/>
              <a:gd name="connsiteX9" fmla="*/ 1466335 w 1713470"/>
              <a:gd name="connsiteY9" fmla="*/ 724930 h 1112109"/>
              <a:gd name="connsiteX10" fmla="*/ 1524000 w 1713470"/>
              <a:gd name="connsiteY10" fmla="*/ 889687 h 1112109"/>
              <a:gd name="connsiteX11" fmla="*/ 1515762 w 1713470"/>
              <a:gd name="connsiteY11" fmla="*/ 1103871 h 1112109"/>
              <a:gd name="connsiteX12" fmla="*/ 1713470 w 1713470"/>
              <a:gd name="connsiteY12"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359243 w 1713470"/>
              <a:gd name="connsiteY7" fmla="*/ 494271 h 1112109"/>
              <a:gd name="connsiteX8" fmla="*/ 1466335 w 1713470"/>
              <a:gd name="connsiteY8" fmla="*/ 724930 h 1112109"/>
              <a:gd name="connsiteX9" fmla="*/ 1524000 w 1713470"/>
              <a:gd name="connsiteY9" fmla="*/ 889687 h 1112109"/>
              <a:gd name="connsiteX10" fmla="*/ 1515762 w 1713470"/>
              <a:gd name="connsiteY10" fmla="*/ 1103871 h 1112109"/>
              <a:gd name="connsiteX11" fmla="*/ 1713470 w 1713470"/>
              <a:gd name="connsiteY11"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466335 w 1713470"/>
              <a:gd name="connsiteY7" fmla="*/ 724930 h 1112109"/>
              <a:gd name="connsiteX8" fmla="*/ 1524000 w 1713470"/>
              <a:gd name="connsiteY8" fmla="*/ 889687 h 1112109"/>
              <a:gd name="connsiteX9" fmla="*/ 1515762 w 1713470"/>
              <a:gd name="connsiteY9" fmla="*/ 1103871 h 1112109"/>
              <a:gd name="connsiteX10" fmla="*/ 1713470 w 1713470"/>
              <a:gd name="connsiteY10"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524000 w 1713470"/>
              <a:gd name="connsiteY7" fmla="*/ 889687 h 1112109"/>
              <a:gd name="connsiteX8" fmla="*/ 1515762 w 1713470"/>
              <a:gd name="connsiteY8" fmla="*/ 1103871 h 1112109"/>
              <a:gd name="connsiteX9" fmla="*/ 1713470 w 1713470"/>
              <a:gd name="connsiteY9"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515762 w 1713470"/>
              <a:gd name="connsiteY7" fmla="*/ 1103871 h 1112109"/>
              <a:gd name="connsiteX8" fmla="*/ 1713470 w 1713470"/>
              <a:gd name="connsiteY8" fmla="*/ 1103871 h 1112109"/>
              <a:gd name="connsiteX0" fmla="*/ 0 w 1713470"/>
              <a:gd name="connsiteY0" fmla="*/ 1112109 h 1112109"/>
              <a:gd name="connsiteX1" fmla="*/ 288324 w 1713470"/>
              <a:gd name="connsiteY1" fmla="*/ 1103871 h 1112109"/>
              <a:gd name="connsiteX2" fmla="*/ 304800 w 1713470"/>
              <a:gd name="connsiteY2" fmla="*/ 757881 h 1112109"/>
              <a:gd name="connsiteX3" fmla="*/ 436289 w 1713470"/>
              <a:gd name="connsiteY3" fmla="*/ 417276 h 1112109"/>
              <a:gd name="connsiteX4" fmla="*/ 634313 w 1713470"/>
              <a:gd name="connsiteY4" fmla="*/ 148281 h 1112109"/>
              <a:gd name="connsiteX5" fmla="*/ 790832 w 1713470"/>
              <a:gd name="connsiteY5" fmla="*/ 0 h 1112109"/>
              <a:gd name="connsiteX6" fmla="*/ 980303 w 1713470"/>
              <a:gd name="connsiteY6" fmla="*/ 0 h 1112109"/>
              <a:gd name="connsiteX7" fmla="*/ 1713470 w 1713470"/>
              <a:gd name="connsiteY7" fmla="*/ 1103871 h 1112109"/>
              <a:gd name="connsiteX0" fmla="*/ 0 w 980305"/>
              <a:gd name="connsiteY0" fmla="*/ 1112109 h 1112109"/>
              <a:gd name="connsiteX1" fmla="*/ 288324 w 980305"/>
              <a:gd name="connsiteY1" fmla="*/ 1103871 h 1112109"/>
              <a:gd name="connsiteX2" fmla="*/ 304800 w 980305"/>
              <a:gd name="connsiteY2" fmla="*/ 757881 h 1112109"/>
              <a:gd name="connsiteX3" fmla="*/ 436289 w 980305"/>
              <a:gd name="connsiteY3" fmla="*/ 417276 h 1112109"/>
              <a:gd name="connsiteX4" fmla="*/ 634313 w 980305"/>
              <a:gd name="connsiteY4" fmla="*/ 148281 h 1112109"/>
              <a:gd name="connsiteX5" fmla="*/ 790832 w 980305"/>
              <a:gd name="connsiteY5" fmla="*/ 0 h 1112109"/>
              <a:gd name="connsiteX6" fmla="*/ 980303 w 980305"/>
              <a:gd name="connsiteY6" fmla="*/ 0 h 1112109"/>
              <a:gd name="connsiteX0" fmla="*/ 0 w 1260132"/>
              <a:gd name="connsiteY0" fmla="*/ 1103519 h 1103870"/>
              <a:gd name="connsiteX1" fmla="*/ 568155 w 1260132"/>
              <a:gd name="connsiteY1" fmla="*/ 1103871 h 1103870"/>
              <a:gd name="connsiteX2" fmla="*/ 584631 w 1260132"/>
              <a:gd name="connsiteY2" fmla="*/ 757881 h 1103870"/>
              <a:gd name="connsiteX3" fmla="*/ 716120 w 1260132"/>
              <a:gd name="connsiteY3" fmla="*/ 417276 h 1103870"/>
              <a:gd name="connsiteX4" fmla="*/ 914144 w 1260132"/>
              <a:gd name="connsiteY4" fmla="*/ 148281 h 1103870"/>
              <a:gd name="connsiteX5" fmla="*/ 1070663 w 1260132"/>
              <a:gd name="connsiteY5" fmla="*/ 0 h 1103870"/>
              <a:gd name="connsiteX6" fmla="*/ 1260134 w 1260132"/>
              <a:gd name="connsiteY6" fmla="*/ 0 h 110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0132" h="1103870">
                <a:moveTo>
                  <a:pt x="0" y="1103519"/>
                </a:moveTo>
                <a:lnTo>
                  <a:pt x="568155" y="1103871"/>
                </a:lnTo>
                <a:lnTo>
                  <a:pt x="584631" y="757881"/>
                </a:lnTo>
                <a:cubicBezTo>
                  <a:pt x="608877" y="586360"/>
                  <a:pt x="666693" y="524368"/>
                  <a:pt x="716120" y="417276"/>
                </a:cubicBezTo>
                <a:lnTo>
                  <a:pt x="914144" y="148281"/>
                </a:lnTo>
                <a:lnTo>
                  <a:pt x="1070663" y="0"/>
                </a:lnTo>
                <a:lnTo>
                  <a:pt x="1260134"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215402" y="6135790"/>
            <a:ext cx="980303" cy="369332"/>
          </a:xfrm>
          <a:prstGeom prst="rect">
            <a:avLst/>
          </a:prstGeom>
          <a:noFill/>
        </p:spPr>
        <p:txBody>
          <a:bodyPr wrap="square" rtlCol="0">
            <a:spAutoFit/>
          </a:bodyPr>
          <a:lstStyle/>
          <a:p>
            <a:r>
              <a:rPr lang="fr-FR" dirty="0" smtClean="0"/>
              <a:t>17ème</a:t>
            </a:r>
            <a:endParaRPr lang="en-US" dirty="0"/>
          </a:p>
        </p:txBody>
      </p:sp>
      <p:sp>
        <p:nvSpPr>
          <p:cNvPr id="37" name="TextBox 36"/>
          <p:cNvSpPr txBox="1"/>
          <p:nvPr/>
        </p:nvSpPr>
        <p:spPr>
          <a:xfrm>
            <a:off x="5830616" y="6135790"/>
            <a:ext cx="1149990" cy="369332"/>
          </a:xfrm>
          <a:prstGeom prst="rect">
            <a:avLst/>
          </a:prstGeom>
          <a:noFill/>
        </p:spPr>
        <p:txBody>
          <a:bodyPr wrap="square" rtlCol="0">
            <a:spAutoFit/>
          </a:bodyPr>
          <a:lstStyle/>
          <a:p>
            <a:r>
              <a:rPr lang="fr-FR" dirty="0" smtClean="0"/>
              <a:t>moderne</a:t>
            </a:r>
            <a:endParaRPr lang="en-US" dirty="0"/>
          </a:p>
        </p:txBody>
      </p:sp>
      <p:sp>
        <p:nvSpPr>
          <p:cNvPr id="6" name="Espace réservé de la date 5"/>
          <p:cNvSpPr>
            <a:spLocks noGrp="1"/>
          </p:cNvSpPr>
          <p:nvPr>
            <p:ph type="dt" sz="half" idx="10"/>
          </p:nvPr>
        </p:nvSpPr>
        <p:spPr/>
        <p:txBody>
          <a:bodyPr/>
          <a:lstStyle/>
          <a:p>
            <a:fld id="{DCBE2F6A-2ABF-4F09-A6AA-19C3B0123DA3}"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797824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pièces normalisées sont :</a:t>
            </a:r>
            <a:endParaRPr lang="fr-FR" dirty="0"/>
          </a:p>
        </p:txBody>
      </p:sp>
      <p:sp>
        <p:nvSpPr>
          <p:cNvPr id="3" name="Espace réservé du contenu 2"/>
          <p:cNvSpPr>
            <a:spLocks noGrp="1"/>
          </p:cNvSpPr>
          <p:nvPr>
            <p:ph idx="1"/>
          </p:nvPr>
        </p:nvSpPr>
        <p:spPr>
          <a:xfrm>
            <a:off x="838200" y="1572540"/>
            <a:ext cx="5554436" cy="4681311"/>
          </a:xfrm>
        </p:spPr>
        <p:txBody>
          <a:bodyPr>
            <a:normAutofit fontScale="70000" lnSpcReduction="20000"/>
          </a:bodyPr>
          <a:lstStyle/>
          <a:p>
            <a:pPr marL="514350" indent="-514350">
              <a:lnSpc>
                <a:spcPct val="160000"/>
              </a:lnSpc>
              <a:buFont typeface="+mj-lt"/>
              <a:buAutoNum type="arabicPeriod"/>
            </a:pPr>
            <a:r>
              <a:rPr lang="fr-FR" dirty="0" smtClean="0"/>
              <a:t>Pièces de fixation :</a:t>
            </a:r>
          </a:p>
          <a:p>
            <a:pPr marL="971550" lvl="1" indent="-514350">
              <a:lnSpc>
                <a:spcPct val="160000"/>
              </a:lnSpc>
              <a:buFont typeface="+mj-lt"/>
              <a:buAutoNum type="alphaLcParenR"/>
            </a:pPr>
            <a:r>
              <a:rPr lang="fr-FR" dirty="0" smtClean="0"/>
              <a:t>Par serrage : vis, écrous, goujons</a:t>
            </a:r>
          </a:p>
          <a:p>
            <a:pPr marL="971550" lvl="1" indent="-514350">
              <a:lnSpc>
                <a:spcPct val="160000"/>
              </a:lnSpc>
              <a:buFont typeface="+mj-lt"/>
              <a:buAutoNum type="alphaLcParenR"/>
            </a:pPr>
            <a:r>
              <a:rPr lang="fr-FR" dirty="0" smtClean="0"/>
              <a:t>Par </a:t>
            </a:r>
            <a:r>
              <a:rPr lang="fr-FR" dirty="0"/>
              <a:t>surfaces d’appuie </a:t>
            </a:r>
            <a:r>
              <a:rPr lang="fr-FR" dirty="0" smtClean="0"/>
              <a:t>: </a:t>
            </a:r>
            <a:r>
              <a:rPr lang="fr-FR" dirty="0"/>
              <a:t>clavettes, goupilles, anneaux élastiques</a:t>
            </a:r>
            <a:endParaRPr lang="fr-FR" dirty="0" smtClean="0"/>
          </a:p>
          <a:p>
            <a:pPr marL="514350" indent="-514350">
              <a:lnSpc>
                <a:spcPct val="160000"/>
              </a:lnSpc>
              <a:buFont typeface="+mj-lt"/>
              <a:buAutoNum type="arabicPeriod"/>
            </a:pPr>
            <a:r>
              <a:rPr lang="fr-FR" dirty="0" smtClean="0"/>
              <a:t>Pièces de guidage en rotation : </a:t>
            </a:r>
            <a:br>
              <a:rPr lang="fr-FR" dirty="0" smtClean="0"/>
            </a:br>
            <a:r>
              <a:rPr lang="fr-FR" dirty="0" smtClean="0"/>
              <a:t>paliers, roulements</a:t>
            </a:r>
          </a:p>
          <a:p>
            <a:pPr marL="514350" indent="-514350">
              <a:lnSpc>
                <a:spcPct val="160000"/>
              </a:lnSpc>
              <a:buFont typeface="+mj-lt"/>
              <a:buAutoNum type="arabicPeriod"/>
            </a:pPr>
            <a:r>
              <a:rPr lang="fr-FR" dirty="0" smtClean="0"/>
              <a:t>Pièces d’étanchéité : </a:t>
            </a:r>
            <a:r>
              <a:rPr lang="fr-FR" smtClean="0"/>
              <a:t/>
            </a:r>
            <a:br>
              <a:rPr lang="fr-FR" smtClean="0"/>
            </a:br>
            <a:r>
              <a:rPr lang="fr-FR" smtClean="0"/>
              <a:t>joints toriques, joints à lèvres</a:t>
            </a:r>
            <a:endParaRPr lang="fr-FR" dirty="0"/>
          </a:p>
          <a:p>
            <a:pPr marL="514350" indent="-514350">
              <a:lnSpc>
                <a:spcPct val="160000"/>
              </a:lnSpc>
              <a:buFont typeface="+mj-lt"/>
              <a:buAutoNum type="arabicPeriod"/>
            </a:pPr>
            <a:r>
              <a:rPr lang="fr-FR" dirty="0" smtClean="0"/>
              <a:t>Pièces de transmission : </a:t>
            </a:r>
            <a:br>
              <a:rPr lang="fr-FR" dirty="0" smtClean="0"/>
            </a:br>
            <a:r>
              <a:rPr lang="fr-FR" dirty="0" smtClean="0">
                <a:hlinkClick r:id="rId2" action="ppaction://hlinksldjump"/>
              </a:rPr>
              <a:t>poulies-courroie</a:t>
            </a:r>
            <a:r>
              <a:rPr lang="fr-FR" dirty="0" smtClean="0"/>
              <a:t>, </a:t>
            </a:r>
            <a:r>
              <a:rPr lang="fr-FR" dirty="0" smtClean="0">
                <a:hlinkClick r:id="rId3" action="ppaction://hlinksldjump"/>
              </a:rPr>
              <a:t>chaîne</a:t>
            </a:r>
            <a:r>
              <a:rPr lang="fr-FR" dirty="0" smtClean="0"/>
              <a:t>, </a:t>
            </a:r>
            <a:r>
              <a:rPr lang="fr-FR" dirty="0" smtClean="0">
                <a:hlinkClick r:id="rId4" action="ppaction://hlinksldjump"/>
              </a:rPr>
              <a:t>engrenages</a:t>
            </a:r>
            <a:r>
              <a:rPr lang="fr-FR" dirty="0" smtClean="0"/>
              <a:t> </a:t>
            </a:r>
          </a:p>
          <a:p>
            <a:pPr marL="514350" indent="-514350">
              <a:buFont typeface="+mj-lt"/>
              <a:buAutoNum type="arabicPeriod"/>
            </a:pPr>
            <a:endParaRPr lang="fr-FR" dirty="0" smtClean="0"/>
          </a:p>
          <a:p>
            <a:pPr marL="514350" indent="-514350">
              <a:buFont typeface="+mj-lt"/>
              <a:buAutoNum type="arabicPeriod"/>
            </a:pPr>
            <a:endParaRPr lang="fr-FR" dirty="0"/>
          </a:p>
        </p:txBody>
      </p:sp>
      <p:sp>
        <p:nvSpPr>
          <p:cNvPr id="6" name="AutoShape 2" descr="Image associée"/>
          <p:cNvSpPr>
            <a:spLocks noChangeAspect="1" noChangeArrowheads="1"/>
          </p:cNvSpPr>
          <p:nvPr/>
        </p:nvSpPr>
        <p:spPr bwMode="auto">
          <a:xfrm>
            <a:off x="155575" y="-2536825"/>
            <a:ext cx="549592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ZoneTexte 5"/>
          <p:cNvSpPr txBox="1"/>
          <p:nvPr/>
        </p:nvSpPr>
        <p:spPr>
          <a:xfrm>
            <a:off x="1215664" y="5088791"/>
            <a:ext cx="4937759" cy="369332"/>
          </a:xfrm>
          <a:prstGeom prst="rect">
            <a:avLst/>
          </a:prstGeom>
          <a:solidFill>
            <a:schemeClr val="bg1"/>
          </a:solidFill>
          <a:ln w="12700">
            <a:solidFill>
              <a:srgbClr val="FF0000"/>
            </a:solidFill>
          </a:ln>
        </p:spPr>
        <p:txBody>
          <a:bodyPr wrap="square" rtlCol="0">
            <a:spAutoFit/>
          </a:bodyPr>
          <a:lstStyle/>
          <a:p>
            <a:pPr algn="ctr"/>
            <a:r>
              <a:rPr lang="fr-FR" dirty="0" smtClean="0">
                <a:solidFill>
                  <a:srgbClr val="FF0000"/>
                </a:solidFill>
              </a:rPr>
              <a:t>Dans cette présentation :</a:t>
            </a:r>
            <a:endParaRPr lang="fr-FR" dirty="0">
              <a:solidFill>
                <a:srgbClr val="FF0000"/>
              </a:solidFill>
            </a:endParaRPr>
          </a:p>
        </p:txBody>
      </p:sp>
      <p:sp>
        <p:nvSpPr>
          <p:cNvPr id="8" name="Rectangle 7"/>
          <p:cNvSpPr/>
          <p:nvPr/>
        </p:nvSpPr>
        <p:spPr>
          <a:xfrm>
            <a:off x="1215663" y="5465616"/>
            <a:ext cx="4937760" cy="836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30B57C3-84FA-4272-A19F-178388A8D0D6}" type="slidenum">
              <a:rPr lang="en-US" smtClean="0"/>
              <a:pPr/>
              <a:t>2</a:t>
            </a:fld>
            <a:endParaRPr lang="en-US"/>
          </a:p>
        </p:txBody>
      </p:sp>
      <p:sp>
        <p:nvSpPr>
          <p:cNvPr id="10" name="TextBox 9"/>
          <p:cNvSpPr txBox="1"/>
          <p:nvPr/>
        </p:nvSpPr>
        <p:spPr>
          <a:xfrm>
            <a:off x="10461172" y="5699222"/>
            <a:ext cx="1122629" cy="369332"/>
          </a:xfrm>
          <a:prstGeom prst="rect">
            <a:avLst/>
          </a:prstGeom>
          <a:noFill/>
        </p:spPr>
        <p:txBody>
          <a:bodyPr wrap="square" rtlCol="0">
            <a:spAutoFit/>
          </a:bodyPr>
          <a:lstStyle/>
          <a:p>
            <a:r>
              <a:rPr lang="fr-FR" dirty="0" smtClean="0">
                <a:hlinkClick r:id="rId5" action="ppaction://hlinkfile"/>
              </a:rPr>
              <a:t>Contenu</a:t>
            </a:r>
            <a:endParaRPr lang="en-US" dirty="0"/>
          </a:p>
        </p:txBody>
      </p:sp>
      <p:graphicFrame>
        <p:nvGraphicFramePr>
          <p:cNvPr id="11" name="Diagramme 4"/>
          <p:cNvGraphicFramePr/>
          <p:nvPr>
            <p:extLst>
              <p:ext uri="{D42A27DB-BD31-4B8C-83A1-F6EECF244321}">
                <p14:modId xmlns:p14="http://schemas.microsoft.com/office/powerpoint/2010/main" val="2000661327"/>
              </p:ext>
            </p:extLst>
          </p:nvPr>
        </p:nvGraphicFramePr>
        <p:xfrm>
          <a:off x="4906736" y="1004207"/>
          <a:ext cx="7968344" cy="53312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Espace réservé de la date 3"/>
          <p:cNvSpPr>
            <a:spLocks noGrp="1"/>
          </p:cNvSpPr>
          <p:nvPr>
            <p:ph type="dt" sz="half" idx="10"/>
          </p:nvPr>
        </p:nvSpPr>
        <p:spPr/>
        <p:txBody>
          <a:bodyPr/>
          <a:lstStyle/>
          <a:p>
            <a:fld id="{203EE062-CDB2-4F33-A0F2-D869BF02E4FB}" type="datetime7">
              <a:rPr lang="en-US" smtClean="0"/>
              <a:t>Nov-18</a:t>
            </a:fld>
            <a:endParaRPr lang="en-US"/>
          </a:p>
        </p:txBody>
      </p:sp>
      <p:sp>
        <p:nvSpPr>
          <p:cNvPr id="5" name="Espace réservé du pied de page 4"/>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0501063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Engrenages </a:t>
            </a:r>
            <a:endParaRPr lang="en-US" dirty="0"/>
          </a:p>
        </p:txBody>
      </p:sp>
      <p:sp>
        <p:nvSpPr>
          <p:cNvPr id="9" name="Slide Number Placeholder 8"/>
          <p:cNvSpPr>
            <a:spLocks noGrp="1"/>
          </p:cNvSpPr>
          <p:nvPr>
            <p:ph type="sldNum" sz="quarter" idx="12"/>
          </p:nvPr>
        </p:nvSpPr>
        <p:spPr>
          <a:xfrm>
            <a:off x="9001125" y="6356350"/>
            <a:ext cx="2743200" cy="365125"/>
          </a:xfrm>
        </p:spPr>
        <p:txBody>
          <a:bodyPr/>
          <a:lstStyle/>
          <a:p>
            <a:fld id="{20D68944-6564-4374-BCF3-9E9F36549B1D}" type="slidenum">
              <a:rPr lang="en-US" smtClean="0"/>
              <a:pPr/>
              <a:t>20</a:t>
            </a:fld>
            <a:endParaRPr lang="en-US" dirty="0"/>
          </a:p>
        </p:txBody>
      </p:sp>
      <p:pic>
        <p:nvPicPr>
          <p:cNvPr id="12" name="Picture 11"/>
          <p:cNvPicPr>
            <a:picLocks noChangeAspect="1"/>
          </p:cNvPicPr>
          <p:nvPr/>
        </p:nvPicPr>
        <p:blipFill rotWithShape="1">
          <a:blip r:embed="rId3"/>
          <a:srcRect l="47160" t="-336" r="-302" b="14589"/>
          <a:stretch/>
        </p:blipFill>
        <p:spPr>
          <a:xfrm rot="5400000" flipH="1">
            <a:off x="9078781" y="-284005"/>
            <a:ext cx="2324680" cy="3368357"/>
          </a:xfrm>
          <a:prstGeom prst="rect">
            <a:avLst/>
          </a:prstGeom>
        </p:spPr>
      </p:pic>
      <p:sp>
        <p:nvSpPr>
          <p:cNvPr id="13" name="TextBox 12"/>
          <p:cNvSpPr txBox="1"/>
          <p:nvPr/>
        </p:nvSpPr>
        <p:spPr>
          <a:xfrm>
            <a:off x="9304757" y="2650654"/>
            <a:ext cx="2280170" cy="369332"/>
          </a:xfrm>
          <a:prstGeom prst="rect">
            <a:avLst/>
          </a:prstGeom>
          <a:noFill/>
        </p:spPr>
        <p:txBody>
          <a:bodyPr wrap="square" rtlCol="0">
            <a:spAutoFit/>
          </a:bodyPr>
          <a:lstStyle/>
          <a:p>
            <a:r>
              <a:rPr lang="fr-FR" dirty="0" smtClean="0"/>
              <a:t>Denture moderne</a:t>
            </a:r>
            <a:endParaRPr lang="en-US" dirty="0"/>
          </a:p>
        </p:txBody>
      </p:sp>
      <p:pic>
        <p:nvPicPr>
          <p:cNvPr id="10" name="Picture 9"/>
          <p:cNvPicPr>
            <a:picLocks noChangeAspect="1"/>
          </p:cNvPicPr>
          <p:nvPr/>
        </p:nvPicPr>
        <p:blipFill>
          <a:blip r:embed="rId4"/>
          <a:stretch>
            <a:fillRect/>
          </a:stretch>
        </p:blipFill>
        <p:spPr>
          <a:xfrm>
            <a:off x="8437073" y="3108126"/>
            <a:ext cx="3307252" cy="2528888"/>
          </a:xfrm>
          <a:prstGeom prst="rect">
            <a:avLst/>
          </a:prstGeom>
        </p:spPr>
      </p:pic>
      <p:sp>
        <p:nvSpPr>
          <p:cNvPr id="14" name="Rectangle 13"/>
          <p:cNvSpPr/>
          <p:nvPr/>
        </p:nvSpPr>
        <p:spPr>
          <a:xfrm>
            <a:off x="8470293" y="5611396"/>
            <a:ext cx="3172223" cy="923330"/>
          </a:xfrm>
          <a:prstGeom prst="rect">
            <a:avLst/>
          </a:prstGeom>
        </p:spPr>
        <p:txBody>
          <a:bodyPr wrap="square">
            <a:spAutoFit/>
          </a:bodyPr>
          <a:lstStyle/>
          <a:p>
            <a:pPr algn="ctr"/>
            <a:r>
              <a:rPr lang="fr-FR" dirty="0" smtClean="0"/>
              <a:t>Réducteur du Forbin </a:t>
            </a:r>
          </a:p>
          <a:p>
            <a:pPr algn="ctr"/>
            <a:r>
              <a:rPr lang="fr-FR" dirty="0" smtClean="0"/>
              <a:t>(frégate en service depuis 2010, propulsion type CODOG)</a:t>
            </a:r>
            <a:endParaRPr lang="en-US" dirty="0"/>
          </a:p>
        </p:txBody>
      </p:sp>
      <p:sp>
        <p:nvSpPr>
          <p:cNvPr id="16" name="Content Placeholder 2"/>
          <p:cNvSpPr>
            <a:spLocks noGrp="1"/>
          </p:cNvSpPr>
          <p:nvPr>
            <p:ph sz="half" idx="1"/>
          </p:nvPr>
        </p:nvSpPr>
        <p:spPr>
          <a:xfrm>
            <a:off x="700464" y="1374556"/>
            <a:ext cx="7537769" cy="5346919"/>
          </a:xfrm>
        </p:spPr>
        <p:txBody>
          <a:bodyPr>
            <a:normAutofit fontScale="62500" lnSpcReduction="20000"/>
          </a:bodyPr>
          <a:lstStyle/>
          <a:p>
            <a:pPr marL="0" indent="0">
              <a:lnSpc>
                <a:spcPct val="170000"/>
              </a:lnSpc>
              <a:buNone/>
            </a:pPr>
            <a:r>
              <a:rPr lang="fr-FR" dirty="0" smtClean="0"/>
              <a:t>Les </a:t>
            </a:r>
            <a:r>
              <a:rPr lang="fr-FR" dirty="0"/>
              <a:t>mécanismes basés sur des engrenages </a:t>
            </a:r>
            <a:r>
              <a:rPr lang="fr-FR" dirty="0" smtClean="0"/>
              <a:t>sont connus depuis l’antiquité. </a:t>
            </a:r>
            <a:r>
              <a:rPr lang="fr-FR" dirty="0"/>
              <a:t>La première calculatrice analogique au fonctionnement basé sur des engrenages est le mécanisme d’</a:t>
            </a:r>
            <a:r>
              <a:rPr lang="fr-FR" dirty="0" err="1"/>
              <a:t>Anticythères</a:t>
            </a:r>
            <a:r>
              <a:rPr lang="fr-FR" dirty="0"/>
              <a:t> (vidéo en français 8mn) </a:t>
            </a:r>
            <a:r>
              <a:rPr lang="fr-FR" dirty="0" smtClean="0"/>
              <a:t>:</a:t>
            </a:r>
          </a:p>
          <a:p>
            <a:pPr marL="0" indent="0" algn="ctr">
              <a:lnSpc>
                <a:spcPct val="170000"/>
              </a:lnSpc>
              <a:buNone/>
            </a:pPr>
            <a:r>
              <a:rPr lang="en-US" dirty="0" smtClean="0">
                <a:hlinkClick r:id="rId5"/>
              </a:rPr>
              <a:t>https://www.youtube.com/watch?v=BG-YxFV8wE8</a:t>
            </a:r>
            <a:endParaRPr lang="fr-FR" dirty="0" smtClean="0"/>
          </a:p>
          <a:p>
            <a:pPr marL="0" indent="0">
              <a:lnSpc>
                <a:spcPct val="170000"/>
              </a:lnSpc>
              <a:buNone/>
            </a:pPr>
            <a:r>
              <a:rPr lang="fr-FR" dirty="0"/>
              <a:t>Par contre les plus grandes problèmes du fonctionnement des engranges, les vibrations, </a:t>
            </a:r>
            <a:r>
              <a:rPr lang="fr-FR" dirty="0" smtClean="0"/>
              <a:t>devront attendre </a:t>
            </a:r>
            <a:r>
              <a:rPr lang="fr-FR" dirty="0"/>
              <a:t>le 18e </a:t>
            </a:r>
            <a:r>
              <a:rPr lang="fr-FR" dirty="0" smtClean="0"/>
              <a:t>siècle </a:t>
            </a:r>
            <a:r>
              <a:rPr lang="fr-FR" dirty="0"/>
              <a:t>pour être résolus. A ce moment, les charges des engrenages </a:t>
            </a:r>
            <a:r>
              <a:rPr lang="fr-FR" dirty="0" smtClean="0"/>
              <a:t>sont devenues </a:t>
            </a:r>
            <a:r>
              <a:rPr lang="fr-FR" dirty="0"/>
              <a:t>très </a:t>
            </a:r>
            <a:r>
              <a:rPr lang="fr-FR" dirty="0" smtClean="0"/>
              <a:t>importantes </a:t>
            </a:r>
            <a:r>
              <a:rPr lang="fr-FR" dirty="0"/>
              <a:t>et la forme de la denture à été revisitée. Depuis, la forme géométrique du profil des engranges est basée </a:t>
            </a:r>
            <a:r>
              <a:rPr lang="fr-FR" dirty="0" smtClean="0"/>
              <a:t>sur la </a:t>
            </a:r>
            <a:r>
              <a:rPr lang="fr-FR" dirty="0"/>
              <a:t>développante du cercle et elle est toujours utilisée.</a:t>
            </a:r>
          </a:p>
          <a:p>
            <a:pPr marL="0" indent="0">
              <a:lnSpc>
                <a:spcPct val="170000"/>
              </a:lnSpc>
              <a:buNone/>
            </a:pPr>
            <a:r>
              <a:rPr lang="fr-FR" dirty="0" smtClean="0"/>
              <a:t>Cette forme nous permet d’avoir de mécanismes basés sur engrenages très performants, fiables et de transmettre des charges très importantes.</a:t>
            </a:r>
            <a:endParaRPr lang="fr-FR" dirty="0"/>
          </a:p>
        </p:txBody>
      </p:sp>
      <p:sp>
        <p:nvSpPr>
          <p:cNvPr id="3" name="Espace réservé de la date 2"/>
          <p:cNvSpPr>
            <a:spLocks noGrp="1"/>
          </p:cNvSpPr>
          <p:nvPr>
            <p:ph type="dt" sz="half" idx="10"/>
          </p:nvPr>
        </p:nvSpPr>
        <p:spPr/>
        <p:txBody>
          <a:bodyPr/>
          <a:lstStyle/>
          <a:p>
            <a:fld id="{9402659F-7FE0-40D4-9BB9-A544510F630D}"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000099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Caractérisations des engrenages </a:t>
            </a:r>
            <a:endParaRPr lang="fr-FR" dirty="0"/>
          </a:p>
        </p:txBody>
      </p:sp>
      <p:sp>
        <p:nvSpPr>
          <p:cNvPr id="3" name="Espace réservé du contenu 2"/>
          <p:cNvSpPr>
            <a:spLocks noGrp="1"/>
          </p:cNvSpPr>
          <p:nvPr>
            <p:ph sz="half" idx="1"/>
          </p:nvPr>
        </p:nvSpPr>
        <p:spPr>
          <a:xfrm>
            <a:off x="838200" y="1619678"/>
            <a:ext cx="10309860" cy="4591651"/>
          </a:xfrm>
        </p:spPr>
        <p:txBody>
          <a:bodyPr>
            <a:normAutofit fontScale="85000" lnSpcReduction="20000"/>
          </a:bodyPr>
          <a:lstStyle/>
          <a:p>
            <a:pPr marL="0" indent="0">
              <a:buNone/>
            </a:pPr>
            <a:r>
              <a:rPr lang="fr-FR" dirty="0" smtClean="0"/>
              <a:t>- Par rapport au placement relatif de ses axes : </a:t>
            </a:r>
          </a:p>
          <a:p>
            <a:pPr marL="971550" lvl="1" indent="-514350">
              <a:buFont typeface="+mj-lt"/>
              <a:buAutoNum type="arabicPeriod"/>
            </a:pPr>
            <a:r>
              <a:rPr lang="fr-FR" dirty="0" smtClean="0"/>
              <a:t>Axes parallèles </a:t>
            </a:r>
          </a:p>
          <a:p>
            <a:pPr marL="971550" lvl="1" indent="-514350">
              <a:buFont typeface="+mj-lt"/>
              <a:buAutoNum type="arabicPeriod"/>
            </a:pPr>
            <a:r>
              <a:rPr lang="fr-FR" dirty="0" smtClean="0"/>
              <a:t>Axes concourants</a:t>
            </a:r>
          </a:p>
          <a:p>
            <a:pPr marL="971550" lvl="1" indent="-514350">
              <a:buFont typeface="+mj-lt"/>
              <a:buAutoNum type="arabicPeriod"/>
            </a:pPr>
            <a:r>
              <a:rPr lang="fr-FR" dirty="0" smtClean="0"/>
              <a:t>Axes aux différentes plans</a:t>
            </a:r>
          </a:p>
          <a:p>
            <a:pPr marL="457200" lvl="1" indent="0">
              <a:buNone/>
            </a:pPr>
            <a:endParaRPr lang="fr-FR" sz="1300" dirty="0"/>
          </a:p>
          <a:p>
            <a:pPr>
              <a:buFontTx/>
              <a:buChar char="-"/>
            </a:pPr>
            <a:r>
              <a:rPr lang="fr-FR" dirty="0" smtClean="0"/>
              <a:t>Par rapport à leurs dentures :</a:t>
            </a:r>
          </a:p>
          <a:p>
            <a:pPr marL="914400" lvl="1" indent="-457200">
              <a:buAutoNum type="arabicPeriod"/>
            </a:pPr>
            <a:r>
              <a:rPr lang="fr-FR" dirty="0" smtClean="0"/>
              <a:t>Denture Droite</a:t>
            </a:r>
          </a:p>
          <a:p>
            <a:pPr marL="914400" lvl="1" indent="-457200">
              <a:buFont typeface="Arial" panose="020B0604020202020204" pitchFamily="34" charset="0"/>
              <a:buAutoNum type="arabicPeriod"/>
            </a:pPr>
            <a:r>
              <a:rPr lang="fr-FR" dirty="0" smtClean="0"/>
              <a:t>Denture </a:t>
            </a:r>
            <a:r>
              <a:rPr lang="fr-FR" dirty="0"/>
              <a:t>Hélicoïdale </a:t>
            </a:r>
            <a:endParaRPr lang="fr-FR" dirty="0" smtClean="0"/>
          </a:p>
          <a:p>
            <a:pPr marL="914400" lvl="1" indent="-457200">
              <a:buFont typeface="Arial" panose="020B0604020202020204" pitchFamily="34" charset="0"/>
              <a:buAutoNum type="arabicPeriod"/>
            </a:pPr>
            <a:r>
              <a:rPr lang="fr-FR" dirty="0" smtClean="0"/>
              <a:t>Denture Hypoïde</a:t>
            </a:r>
          </a:p>
          <a:p>
            <a:pPr marL="914400" lvl="1" indent="-457200">
              <a:buAutoNum type="arabicPeriod"/>
            </a:pPr>
            <a:endParaRPr lang="fr-FR" sz="1200" dirty="0"/>
          </a:p>
          <a:p>
            <a:pPr>
              <a:buFontTx/>
              <a:buChar char="-"/>
            </a:pPr>
            <a:r>
              <a:rPr lang="fr-FR" dirty="0" smtClean="0"/>
              <a:t>Par rapport à la forme de la roue :</a:t>
            </a:r>
          </a:p>
          <a:p>
            <a:pPr marL="971550" lvl="1" indent="-514350">
              <a:buFont typeface="+mj-lt"/>
              <a:buAutoNum type="arabicPeriod"/>
            </a:pPr>
            <a:r>
              <a:rPr lang="fr-FR" dirty="0" smtClean="0"/>
              <a:t>Cylindrique </a:t>
            </a:r>
          </a:p>
          <a:p>
            <a:pPr marL="971550" lvl="1" indent="-514350">
              <a:buFont typeface="+mj-lt"/>
              <a:buAutoNum type="arabicPeriod"/>
            </a:pPr>
            <a:r>
              <a:rPr lang="fr-FR" dirty="0" smtClean="0"/>
              <a:t>Conique</a:t>
            </a:r>
          </a:p>
          <a:p>
            <a:pPr marL="971550" lvl="1" indent="-514350">
              <a:buFont typeface="+mj-lt"/>
              <a:buAutoNum type="arabicPeriod"/>
            </a:pPr>
            <a:r>
              <a:rPr lang="fr-FR" dirty="0" smtClean="0"/>
              <a:t>Crémaillère</a:t>
            </a:r>
          </a:p>
          <a:p>
            <a:pPr marL="971550" lvl="1" indent="-514350">
              <a:buFont typeface="+mj-lt"/>
              <a:buAutoNum type="arabicPeriod"/>
            </a:pPr>
            <a:r>
              <a:rPr lang="fr-FR" dirty="0" smtClean="0"/>
              <a:t>Vis sans fin</a:t>
            </a:r>
          </a:p>
          <a:p>
            <a:pPr marL="971550" lvl="1" indent="-514350">
              <a:buFont typeface="+mj-lt"/>
              <a:buAutoNum type="arabicPeriod"/>
            </a:pPr>
            <a:r>
              <a:rPr lang="fr-FR" dirty="0" smtClean="0"/>
              <a:t>Extérieur/Intérieur </a:t>
            </a:r>
          </a:p>
          <a:p>
            <a:pPr marL="971550" lvl="1" indent="-514350">
              <a:buFont typeface="+mj-lt"/>
              <a:buAutoNum type="arabicPeriod"/>
            </a:pPr>
            <a:endParaRPr lang="fr-FR" dirty="0"/>
          </a:p>
          <a:p>
            <a:pPr marL="971550" lvl="1" indent="-514350">
              <a:buFont typeface="+mj-lt"/>
              <a:buAutoNum type="arabicPeriod"/>
            </a:pPr>
            <a:endParaRPr lang="fr-FR" dirty="0" smtClean="0"/>
          </a:p>
          <a:p>
            <a:pPr marL="971550" lvl="1" indent="-514350">
              <a:buFont typeface="+mj-lt"/>
              <a:buAutoNum type="arabicPeriod"/>
            </a:pPr>
            <a:endParaRPr lang="fr-FR" dirty="0"/>
          </a:p>
          <a:p>
            <a:pPr marL="457200" lvl="1"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21</a:t>
            </a:fld>
            <a:endParaRPr lang="en-US"/>
          </a:p>
        </p:txBody>
      </p:sp>
      <p:sp>
        <p:nvSpPr>
          <p:cNvPr id="4" name="Espace réservé de la date 3"/>
          <p:cNvSpPr>
            <a:spLocks noGrp="1"/>
          </p:cNvSpPr>
          <p:nvPr>
            <p:ph type="dt" sz="half" idx="10"/>
          </p:nvPr>
        </p:nvSpPr>
        <p:spPr/>
        <p:txBody>
          <a:bodyPr/>
          <a:lstStyle/>
          <a:p>
            <a:fld id="{0F1CB1D1-4777-424C-834C-FFB835CF7EDE}"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788773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Caractérisations des engrenages </a:t>
            </a:r>
            <a:endParaRPr lang="fr-FR" dirty="0"/>
          </a:p>
        </p:txBody>
      </p:sp>
      <p:sp>
        <p:nvSpPr>
          <p:cNvPr id="3" name="Espace réservé du contenu 2"/>
          <p:cNvSpPr>
            <a:spLocks noGrp="1"/>
          </p:cNvSpPr>
          <p:nvPr>
            <p:ph sz="half" idx="1"/>
          </p:nvPr>
        </p:nvSpPr>
        <p:spPr>
          <a:xfrm>
            <a:off x="838200" y="1619678"/>
            <a:ext cx="10309860" cy="4591651"/>
          </a:xfrm>
        </p:spPr>
        <p:txBody>
          <a:bodyPr>
            <a:normAutofit fontScale="85000" lnSpcReduction="20000"/>
          </a:bodyPr>
          <a:lstStyle/>
          <a:p>
            <a:pPr marL="0" indent="0">
              <a:buNone/>
            </a:pPr>
            <a:r>
              <a:rPr lang="fr-FR" dirty="0" smtClean="0"/>
              <a:t>- Par rapport au placement relatif de ses axes : </a:t>
            </a:r>
          </a:p>
          <a:p>
            <a:pPr marL="971550" lvl="1" indent="-514350">
              <a:buFont typeface="+mj-lt"/>
              <a:buAutoNum type="arabicPeriod"/>
            </a:pPr>
            <a:r>
              <a:rPr lang="fr-FR" dirty="0" smtClean="0"/>
              <a:t>Axes parallèles </a:t>
            </a:r>
          </a:p>
          <a:p>
            <a:pPr marL="971550" lvl="1" indent="-514350">
              <a:buFont typeface="+mj-lt"/>
              <a:buAutoNum type="arabicPeriod"/>
            </a:pPr>
            <a:r>
              <a:rPr lang="fr-FR" dirty="0" smtClean="0"/>
              <a:t>Axes concourants</a:t>
            </a:r>
          </a:p>
          <a:p>
            <a:pPr marL="971550" lvl="1" indent="-514350">
              <a:buFont typeface="+mj-lt"/>
              <a:buAutoNum type="arabicPeriod"/>
            </a:pPr>
            <a:r>
              <a:rPr lang="fr-FR" dirty="0" smtClean="0"/>
              <a:t>Axes aux différentes plans</a:t>
            </a:r>
          </a:p>
          <a:p>
            <a:pPr marL="457200" lvl="1" indent="0">
              <a:buNone/>
            </a:pPr>
            <a:endParaRPr lang="fr-FR" sz="1300" dirty="0"/>
          </a:p>
          <a:p>
            <a:pPr>
              <a:buFontTx/>
              <a:buChar char="-"/>
            </a:pPr>
            <a:r>
              <a:rPr lang="fr-FR" dirty="0" smtClean="0"/>
              <a:t>Par rapport à leurs dentures :</a:t>
            </a:r>
          </a:p>
          <a:p>
            <a:pPr marL="914400" lvl="1" indent="-457200">
              <a:buAutoNum type="arabicPeriod"/>
            </a:pPr>
            <a:r>
              <a:rPr lang="fr-FR" dirty="0" smtClean="0"/>
              <a:t>Denture Droite</a:t>
            </a:r>
          </a:p>
          <a:p>
            <a:pPr marL="914400" lvl="1" indent="-457200">
              <a:buAutoNum type="arabicPeriod"/>
            </a:pPr>
            <a:r>
              <a:rPr lang="fr-FR" dirty="0" smtClean="0"/>
              <a:t>Denture Hélicoïdale </a:t>
            </a:r>
          </a:p>
          <a:p>
            <a:pPr marL="914400" lvl="1" indent="-457200">
              <a:buAutoNum type="arabicPeriod"/>
            </a:pPr>
            <a:r>
              <a:rPr lang="fr-FR" dirty="0" smtClean="0"/>
              <a:t>Denture Hypoïde</a:t>
            </a:r>
          </a:p>
          <a:p>
            <a:pPr marL="914400" lvl="1" indent="-457200">
              <a:buAutoNum type="arabicPeriod"/>
            </a:pPr>
            <a:endParaRPr lang="fr-FR" sz="1200" dirty="0"/>
          </a:p>
          <a:p>
            <a:pPr>
              <a:buFontTx/>
              <a:buChar char="-"/>
            </a:pPr>
            <a:r>
              <a:rPr lang="fr-FR" dirty="0" smtClean="0"/>
              <a:t>Par rapport </a:t>
            </a:r>
            <a:r>
              <a:rPr lang="fr-FR" dirty="0"/>
              <a:t>à la forme de la roue </a:t>
            </a:r>
            <a:r>
              <a:rPr lang="fr-FR" dirty="0" smtClean="0"/>
              <a:t>:</a:t>
            </a:r>
          </a:p>
          <a:p>
            <a:pPr marL="971550" lvl="1" indent="-514350">
              <a:buFont typeface="+mj-lt"/>
              <a:buAutoNum type="arabicPeriod"/>
            </a:pPr>
            <a:r>
              <a:rPr lang="fr-FR" dirty="0" smtClean="0"/>
              <a:t>Cylindrique </a:t>
            </a:r>
          </a:p>
          <a:p>
            <a:pPr marL="971550" lvl="1" indent="-514350">
              <a:buFont typeface="+mj-lt"/>
              <a:buAutoNum type="arabicPeriod"/>
            </a:pPr>
            <a:r>
              <a:rPr lang="fr-FR" dirty="0" smtClean="0"/>
              <a:t>Conique</a:t>
            </a:r>
          </a:p>
          <a:p>
            <a:pPr marL="971550" lvl="1" indent="-514350">
              <a:buFont typeface="+mj-lt"/>
              <a:buAutoNum type="arabicPeriod"/>
            </a:pPr>
            <a:r>
              <a:rPr lang="fr-FR" dirty="0" smtClean="0"/>
              <a:t>Crémaillère</a:t>
            </a:r>
          </a:p>
          <a:p>
            <a:pPr marL="971550" lvl="1" indent="-514350">
              <a:buFont typeface="+mj-lt"/>
              <a:buAutoNum type="arabicPeriod"/>
            </a:pPr>
            <a:r>
              <a:rPr lang="fr-FR" dirty="0" smtClean="0"/>
              <a:t>Vis sans fin</a:t>
            </a:r>
          </a:p>
          <a:p>
            <a:pPr marL="971550" lvl="1" indent="-514350">
              <a:buFont typeface="+mj-lt"/>
              <a:buAutoNum type="arabicPeriod"/>
            </a:pPr>
            <a:r>
              <a:rPr lang="fr-FR" dirty="0" smtClean="0"/>
              <a:t>Extérieur/Intérieur </a:t>
            </a:r>
          </a:p>
          <a:p>
            <a:pPr marL="971550" lvl="1" indent="-514350">
              <a:buFont typeface="+mj-lt"/>
              <a:buAutoNum type="arabicPeriod"/>
            </a:pPr>
            <a:endParaRPr lang="fr-FR" dirty="0"/>
          </a:p>
          <a:p>
            <a:pPr marL="971550" lvl="1" indent="-514350">
              <a:buFont typeface="+mj-lt"/>
              <a:buAutoNum type="arabicPeriod"/>
            </a:pPr>
            <a:endParaRPr lang="fr-FR" dirty="0" smtClean="0"/>
          </a:p>
          <a:p>
            <a:pPr marL="971550" lvl="1" indent="-514350">
              <a:buFont typeface="+mj-lt"/>
              <a:buAutoNum type="arabicPeriod"/>
            </a:pPr>
            <a:endParaRPr lang="fr-FR" dirty="0"/>
          </a:p>
          <a:p>
            <a:pPr marL="457200" lvl="1"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22</a:t>
            </a:fld>
            <a:endParaRPr lang="en-US"/>
          </a:p>
        </p:txBody>
      </p:sp>
      <p:sp>
        <p:nvSpPr>
          <p:cNvPr id="4" name="TextBox 3"/>
          <p:cNvSpPr txBox="1"/>
          <p:nvPr/>
        </p:nvSpPr>
        <p:spPr>
          <a:xfrm>
            <a:off x="7467600" y="3150994"/>
            <a:ext cx="3505200" cy="1200329"/>
          </a:xfrm>
          <a:prstGeom prst="rect">
            <a:avLst/>
          </a:prstGeom>
          <a:noFill/>
          <a:ln w="28575">
            <a:solidFill>
              <a:srgbClr val="FF0000"/>
            </a:solidFill>
          </a:ln>
        </p:spPr>
        <p:txBody>
          <a:bodyPr wrap="square" rtlCol="0">
            <a:spAutoFit/>
          </a:bodyPr>
          <a:lstStyle/>
          <a:p>
            <a:pPr algn="ctr"/>
            <a:r>
              <a:rPr lang="fr-FR" b="1" dirty="0" smtClean="0">
                <a:solidFill>
                  <a:srgbClr val="FF0000"/>
                </a:solidFill>
              </a:rPr>
              <a:t>ATTENTION :</a:t>
            </a:r>
          </a:p>
          <a:p>
            <a:pPr algn="ctr"/>
            <a:r>
              <a:rPr lang="fr-FR" b="1" dirty="0" smtClean="0">
                <a:solidFill>
                  <a:srgbClr val="FF0000"/>
                </a:solidFill>
              </a:rPr>
              <a:t>C’est très important le savoir caractériser les engrenages en utilisant ce vocabulaire </a:t>
            </a:r>
            <a:endParaRPr lang="en-US" b="1" dirty="0">
              <a:solidFill>
                <a:srgbClr val="FF0000"/>
              </a:solidFill>
            </a:endParaRPr>
          </a:p>
        </p:txBody>
      </p:sp>
      <p:sp>
        <p:nvSpPr>
          <p:cNvPr id="6" name="Right Brace 5"/>
          <p:cNvSpPr/>
          <p:nvPr/>
        </p:nvSpPr>
        <p:spPr>
          <a:xfrm>
            <a:off x="6819900" y="1619678"/>
            <a:ext cx="472440" cy="4491562"/>
          </a:xfrm>
          <a:prstGeom prst="rightBrace">
            <a:avLst>
              <a:gd name="adj1" fmla="val 151881"/>
              <a:gd name="adj2" fmla="val 494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Espace réservé de la date 6"/>
          <p:cNvSpPr>
            <a:spLocks noGrp="1"/>
          </p:cNvSpPr>
          <p:nvPr>
            <p:ph type="dt" sz="half" idx="10"/>
          </p:nvPr>
        </p:nvSpPr>
        <p:spPr/>
        <p:txBody>
          <a:bodyPr/>
          <a:lstStyle/>
          <a:p>
            <a:fld id="{700E6531-24BC-4C69-9B94-B75722AB9DF1}"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813356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23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237" y="1072910"/>
            <a:ext cx="3871630" cy="203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57" y="966943"/>
            <a:ext cx="58102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9384282" y="4219887"/>
            <a:ext cx="2539093" cy="646331"/>
          </a:xfrm>
          <a:prstGeom prst="rect">
            <a:avLst/>
          </a:prstGeom>
          <a:noFill/>
        </p:spPr>
        <p:txBody>
          <a:bodyPr wrap="square" rtlCol="0">
            <a:spAutoFit/>
          </a:bodyPr>
          <a:lstStyle/>
          <a:p>
            <a:r>
              <a:rPr lang="fr-FR" dirty="0" smtClean="0"/>
              <a:t>Rainure pour montage avec clavète</a:t>
            </a:r>
            <a:endParaRPr lang="fr-FR" dirty="0"/>
          </a:p>
        </p:txBody>
      </p:sp>
      <p:sp>
        <p:nvSpPr>
          <p:cNvPr id="14" name="ZoneTexte 13"/>
          <p:cNvSpPr txBox="1"/>
          <p:nvPr/>
        </p:nvSpPr>
        <p:spPr>
          <a:xfrm>
            <a:off x="5609059" y="288914"/>
            <a:ext cx="1551214" cy="923330"/>
          </a:xfrm>
          <a:prstGeom prst="rect">
            <a:avLst/>
          </a:prstGeom>
          <a:noFill/>
          <a:ln>
            <a:noFill/>
            <a:headEnd type="none" w="med" len="med"/>
            <a:tailEnd type="triangle" w="med" len="med"/>
          </a:ln>
        </p:spPr>
        <p:txBody>
          <a:bodyPr wrap="square" rtlCol="0">
            <a:spAutoFit/>
          </a:bodyPr>
          <a:lstStyle/>
          <a:p>
            <a:r>
              <a:rPr lang="fr-FR" dirty="0" smtClean="0"/>
              <a:t>Pour montage à un arbre cannelé </a:t>
            </a:r>
            <a:endParaRPr lang="fr-FR" dirty="0"/>
          </a:p>
        </p:txBody>
      </p:sp>
      <p:sp>
        <p:nvSpPr>
          <p:cNvPr id="10" name="ZoneTexte 7"/>
          <p:cNvSpPr txBox="1"/>
          <p:nvPr/>
        </p:nvSpPr>
        <p:spPr>
          <a:xfrm>
            <a:off x="473529" y="423369"/>
            <a:ext cx="4211912" cy="461665"/>
          </a:xfrm>
          <a:prstGeom prst="rect">
            <a:avLst/>
          </a:prstGeom>
          <a:noFill/>
        </p:spPr>
        <p:txBody>
          <a:bodyPr wrap="square" rtlCol="0">
            <a:spAutoFit/>
          </a:bodyPr>
          <a:lstStyle/>
          <a:p>
            <a:r>
              <a:rPr lang="fr-FR" sz="2400" b="1" dirty="0" smtClean="0"/>
              <a:t>Engrenages aux axes parallèles</a:t>
            </a:r>
          </a:p>
        </p:txBody>
      </p:sp>
      <p:cxnSp>
        <p:nvCxnSpPr>
          <p:cNvPr id="12" name="Connecteur droit avec flèche 14"/>
          <p:cNvCxnSpPr/>
          <p:nvPr/>
        </p:nvCxnSpPr>
        <p:spPr>
          <a:xfrm>
            <a:off x="6435383" y="1130601"/>
            <a:ext cx="237506" cy="79617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eur droit avec flèche 20"/>
          <p:cNvCxnSpPr/>
          <p:nvPr/>
        </p:nvCxnSpPr>
        <p:spPr>
          <a:xfrm flipV="1">
            <a:off x="10009414" y="2019300"/>
            <a:ext cx="871946" cy="21281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2778EA63-9533-45FD-8D21-8A0A1EE25FED}"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109533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237" y="1072910"/>
            <a:ext cx="3871630" cy="203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57" y="966943"/>
            <a:ext cx="58102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9384282" y="4219887"/>
            <a:ext cx="2539093" cy="646331"/>
          </a:xfrm>
          <a:prstGeom prst="rect">
            <a:avLst/>
          </a:prstGeom>
          <a:noFill/>
        </p:spPr>
        <p:txBody>
          <a:bodyPr wrap="square" rtlCol="0">
            <a:spAutoFit/>
          </a:bodyPr>
          <a:lstStyle/>
          <a:p>
            <a:r>
              <a:rPr lang="fr-FR" dirty="0" smtClean="0"/>
              <a:t>Rainure pour montage avec clavète</a:t>
            </a:r>
            <a:endParaRPr lang="fr-FR" dirty="0"/>
          </a:p>
        </p:txBody>
      </p:sp>
      <p:sp>
        <p:nvSpPr>
          <p:cNvPr id="14" name="ZoneTexte 13"/>
          <p:cNvSpPr txBox="1"/>
          <p:nvPr/>
        </p:nvSpPr>
        <p:spPr>
          <a:xfrm>
            <a:off x="5609059" y="288914"/>
            <a:ext cx="1551214" cy="923330"/>
          </a:xfrm>
          <a:prstGeom prst="rect">
            <a:avLst/>
          </a:prstGeom>
          <a:noFill/>
          <a:ln>
            <a:noFill/>
            <a:headEnd type="none" w="med" len="med"/>
            <a:tailEnd type="triangle" w="med" len="med"/>
          </a:ln>
        </p:spPr>
        <p:txBody>
          <a:bodyPr wrap="square" rtlCol="0">
            <a:spAutoFit/>
          </a:bodyPr>
          <a:lstStyle/>
          <a:p>
            <a:r>
              <a:rPr lang="fr-FR" dirty="0" smtClean="0"/>
              <a:t>Pour montage à un arbre cannelé </a:t>
            </a:r>
            <a:endParaRPr lang="fr-FR" dirty="0"/>
          </a:p>
        </p:txBody>
      </p:sp>
      <p:sp>
        <p:nvSpPr>
          <p:cNvPr id="16" name="ZoneTexte 15"/>
          <p:cNvSpPr txBox="1"/>
          <p:nvPr/>
        </p:nvSpPr>
        <p:spPr>
          <a:xfrm>
            <a:off x="7414125" y="2829884"/>
            <a:ext cx="1007891" cy="369332"/>
          </a:xfrm>
          <a:prstGeom prst="rect">
            <a:avLst/>
          </a:prstGeom>
          <a:noFill/>
        </p:spPr>
        <p:txBody>
          <a:bodyPr wrap="square" rtlCol="0">
            <a:spAutoFit/>
          </a:bodyPr>
          <a:lstStyle/>
          <a:p>
            <a:r>
              <a:rPr lang="fr-FR" dirty="0" smtClean="0"/>
              <a:t>Moyeux </a:t>
            </a:r>
            <a:endParaRPr lang="fr-FR" dirty="0"/>
          </a:p>
        </p:txBody>
      </p:sp>
      <p:sp>
        <p:nvSpPr>
          <p:cNvPr id="22" name="ZoneTexte 7"/>
          <p:cNvSpPr txBox="1"/>
          <p:nvPr/>
        </p:nvSpPr>
        <p:spPr>
          <a:xfrm>
            <a:off x="473529" y="423369"/>
            <a:ext cx="4211912" cy="461665"/>
          </a:xfrm>
          <a:prstGeom prst="rect">
            <a:avLst/>
          </a:prstGeom>
          <a:noFill/>
        </p:spPr>
        <p:txBody>
          <a:bodyPr wrap="square" rtlCol="0">
            <a:spAutoFit/>
          </a:bodyPr>
          <a:lstStyle/>
          <a:p>
            <a:r>
              <a:rPr lang="fr-FR" sz="2400" b="1" dirty="0" smtClean="0"/>
              <a:t>Engrenages aux axes parallèles</a:t>
            </a:r>
          </a:p>
        </p:txBody>
      </p:sp>
      <p:cxnSp>
        <p:nvCxnSpPr>
          <p:cNvPr id="23" name="Connecteur droit avec flèche 14"/>
          <p:cNvCxnSpPr/>
          <p:nvPr/>
        </p:nvCxnSpPr>
        <p:spPr>
          <a:xfrm>
            <a:off x="6435383" y="1130601"/>
            <a:ext cx="237506" cy="79617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eur droit avec flèche 16"/>
          <p:cNvCxnSpPr/>
          <p:nvPr/>
        </p:nvCxnSpPr>
        <p:spPr>
          <a:xfrm flipH="1" flipV="1">
            <a:off x="6919784" y="2323070"/>
            <a:ext cx="494341" cy="6914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3"/>
          <p:cNvCxnSpPr/>
          <p:nvPr/>
        </p:nvCxnSpPr>
        <p:spPr>
          <a:xfrm flipV="1">
            <a:off x="8422016" y="2208062"/>
            <a:ext cx="2231812" cy="806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9"/>
          <p:cNvCxnSpPr/>
          <p:nvPr/>
        </p:nvCxnSpPr>
        <p:spPr>
          <a:xfrm flipV="1">
            <a:off x="7918071" y="2019300"/>
            <a:ext cx="692529" cy="8105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0"/>
          <p:cNvCxnSpPr/>
          <p:nvPr/>
        </p:nvCxnSpPr>
        <p:spPr>
          <a:xfrm flipV="1">
            <a:off x="10009414" y="2019300"/>
            <a:ext cx="871946" cy="21281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44192CA0-9322-4F4B-A934-4C0254D51C12}"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574209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25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237" y="1072910"/>
            <a:ext cx="3871630" cy="203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57" y="966943"/>
            <a:ext cx="58102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9384282" y="4219887"/>
            <a:ext cx="2539093" cy="646331"/>
          </a:xfrm>
          <a:prstGeom prst="rect">
            <a:avLst/>
          </a:prstGeom>
          <a:noFill/>
        </p:spPr>
        <p:txBody>
          <a:bodyPr wrap="square" rtlCol="0">
            <a:spAutoFit/>
          </a:bodyPr>
          <a:lstStyle/>
          <a:p>
            <a:r>
              <a:rPr lang="fr-FR" dirty="0" smtClean="0"/>
              <a:t>Rainure pour montage avec clavète</a:t>
            </a:r>
            <a:endParaRPr lang="fr-FR" dirty="0"/>
          </a:p>
        </p:txBody>
      </p:sp>
      <p:sp>
        <p:nvSpPr>
          <p:cNvPr id="14" name="ZoneTexte 13"/>
          <p:cNvSpPr txBox="1"/>
          <p:nvPr/>
        </p:nvSpPr>
        <p:spPr>
          <a:xfrm>
            <a:off x="5609059" y="288914"/>
            <a:ext cx="1551214" cy="923330"/>
          </a:xfrm>
          <a:prstGeom prst="rect">
            <a:avLst/>
          </a:prstGeom>
          <a:noFill/>
          <a:ln>
            <a:noFill/>
            <a:headEnd type="none" w="med" len="med"/>
            <a:tailEnd type="triangle" w="med" len="med"/>
          </a:ln>
        </p:spPr>
        <p:txBody>
          <a:bodyPr wrap="square" rtlCol="0">
            <a:spAutoFit/>
          </a:bodyPr>
          <a:lstStyle/>
          <a:p>
            <a:r>
              <a:rPr lang="fr-FR" dirty="0" smtClean="0"/>
              <a:t>Pour montage à un arbre cannelé </a:t>
            </a:r>
            <a:endParaRPr lang="fr-FR" dirty="0"/>
          </a:p>
        </p:txBody>
      </p:sp>
      <p:sp>
        <p:nvSpPr>
          <p:cNvPr id="16" name="ZoneTexte 15"/>
          <p:cNvSpPr txBox="1"/>
          <p:nvPr/>
        </p:nvSpPr>
        <p:spPr>
          <a:xfrm>
            <a:off x="7414125" y="2829884"/>
            <a:ext cx="1007891" cy="369332"/>
          </a:xfrm>
          <a:prstGeom prst="rect">
            <a:avLst/>
          </a:prstGeom>
          <a:noFill/>
        </p:spPr>
        <p:txBody>
          <a:bodyPr wrap="square" rtlCol="0">
            <a:spAutoFit/>
          </a:bodyPr>
          <a:lstStyle/>
          <a:p>
            <a:r>
              <a:rPr lang="fr-FR" dirty="0" smtClean="0"/>
              <a:t>Moyeux </a:t>
            </a:r>
            <a:endParaRPr lang="fr-FR"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928" y="3392261"/>
            <a:ext cx="3342432" cy="334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5" name="Connecteur droit avec flèche 44"/>
          <p:cNvCxnSpPr/>
          <p:nvPr/>
        </p:nvCxnSpPr>
        <p:spPr>
          <a:xfrm flipH="1">
            <a:off x="6384666" y="4663440"/>
            <a:ext cx="3056514" cy="127254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333015" y="1726716"/>
            <a:ext cx="1453242" cy="707886"/>
          </a:xfrm>
          <a:prstGeom prst="rect">
            <a:avLst/>
          </a:prstGeom>
          <a:noFill/>
        </p:spPr>
        <p:txBody>
          <a:bodyPr wrap="square" rtlCol="0">
            <a:spAutoFit/>
          </a:bodyPr>
          <a:lstStyle/>
          <a:p>
            <a:r>
              <a:rPr lang="fr-FR" sz="2000" dirty="0" smtClean="0"/>
              <a:t>Roues</a:t>
            </a:r>
          </a:p>
          <a:p>
            <a:r>
              <a:rPr lang="fr-FR" sz="2000" dirty="0" smtClean="0"/>
              <a:t>Extérieures </a:t>
            </a:r>
            <a:endParaRPr lang="fr-FR" sz="2000" dirty="0"/>
          </a:p>
        </p:txBody>
      </p:sp>
      <p:sp>
        <p:nvSpPr>
          <p:cNvPr id="60" name="ZoneTexte 59"/>
          <p:cNvSpPr txBox="1"/>
          <p:nvPr/>
        </p:nvSpPr>
        <p:spPr>
          <a:xfrm>
            <a:off x="3037686" y="4709534"/>
            <a:ext cx="1453242" cy="707886"/>
          </a:xfrm>
          <a:prstGeom prst="rect">
            <a:avLst/>
          </a:prstGeom>
          <a:noFill/>
        </p:spPr>
        <p:txBody>
          <a:bodyPr wrap="square" rtlCol="0">
            <a:spAutoFit/>
          </a:bodyPr>
          <a:lstStyle/>
          <a:p>
            <a:r>
              <a:rPr lang="fr-FR" sz="2000" dirty="0" smtClean="0"/>
              <a:t>Roues</a:t>
            </a:r>
          </a:p>
          <a:p>
            <a:r>
              <a:rPr lang="fr-FR" sz="2000" dirty="0" smtClean="0"/>
              <a:t>Intérieures</a:t>
            </a:r>
            <a:endParaRPr lang="fr-FR" sz="2000" dirty="0"/>
          </a:p>
        </p:txBody>
      </p:sp>
      <p:cxnSp>
        <p:nvCxnSpPr>
          <p:cNvPr id="20" name="Connecteur droit avec flèche 19"/>
          <p:cNvCxnSpPr/>
          <p:nvPr/>
        </p:nvCxnSpPr>
        <p:spPr>
          <a:xfrm flipH="1">
            <a:off x="6316980" y="4543053"/>
            <a:ext cx="3067302" cy="40813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5" name="ZoneTexte 7"/>
          <p:cNvSpPr txBox="1"/>
          <p:nvPr/>
        </p:nvSpPr>
        <p:spPr>
          <a:xfrm>
            <a:off x="473529" y="423369"/>
            <a:ext cx="4211912" cy="461665"/>
          </a:xfrm>
          <a:prstGeom prst="rect">
            <a:avLst/>
          </a:prstGeom>
          <a:noFill/>
        </p:spPr>
        <p:txBody>
          <a:bodyPr wrap="square" rtlCol="0">
            <a:spAutoFit/>
          </a:bodyPr>
          <a:lstStyle/>
          <a:p>
            <a:r>
              <a:rPr lang="fr-FR" sz="2400" b="1" dirty="0" smtClean="0"/>
              <a:t>Engrenages aux axes parallèles</a:t>
            </a:r>
          </a:p>
        </p:txBody>
      </p:sp>
      <p:cxnSp>
        <p:nvCxnSpPr>
          <p:cNvPr id="26" name="Connecteur droit avec flèche 14"/>
          <p:cNvCxnSpPr/>
          <p:nvPr/>
        </p:nvCxnSpPr>
        <p:spPr>
          <a:xfrm>
            <a:off x="6435383" y="1130601"/>
            <a:ext cx="237506" cy="79617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16"/>
          <p:cNvCxnSpPr/>
          <p:nvPr/>
        </p:nvCxnSpPr>
        <p:spPr>
          <a:xfrm flipH="1" flipV="1">
            <a:off x="6919784" y="2323070"/>
            <a:ext cx="494341" cy="6914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3"/>
          <p:cNvCxnSpPr/>
          <p:nvPr/>
        </p:nvCxnSpPr>
        <p:spPr>
          <a:xfrm flipV="1">
            <a:off x="8422016" y="2208062"/>
            <a:ext cx="2231812" cy="806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9"/>
          <p:cNvCxnSpPr/>
          <p:nvPr/>
        </p:nvCxnSpPr>
        <p:spPr>
          <a:xfrm flipV="1">
            <a:off x="7918071" y="2019300"/>
            <a:ext cx="692529" cy="8105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20"/>
          <p:cNvCxnSpPr/>
          <p:nvPr/>
        </p:nvCxnSpPr>
        <p:spPr>
          <a:xfrm flipV="1">
            <a:off x="10009414" y="2019300"/>
            <a:ext cx="871946" cy="21281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1C622DAD-C5EE-4E96-A3E5-BE3251442362}"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030615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26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237" y="1072910"/>
            <a:ext cx="3871630" cy="203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57" y="966943"/>
            <a:ext cx="58102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9384282" y="4219887"/>
            <a:ext cx="2539093" cy="646331"/>
          </a:xfrm>
          <a:prstGeom prst="rect">
            <a:avLst/>
          </a:prstGeom>
          <a:noFill/>
        </p:spPr>
        <p:txBody>
          <a:bodyPr wrap="square" rtlCol="0">
            <a:spAutoFit/>
          </a:bodyPr>
          <a:lstStyle/>
          <a:p>
            <a:r>
              <a:rPr lang="fr-FR" dirty="0" smtClean="0"/>
              <a:t>Rainure pour montage avec clavète</a:t>
            </a:r>
            <a:endParaRPr lang="fr-FR" dirty="0"/>
          </a:p>
        </p:txBody>
      </p:sp>
      <p:sp>
        <p:nvSpPr>
          <p:cNvPr id="14" name="ZoneTexte 13"/>
          <p:cNvSpPr txBox="1"/>
          <p:nvPr/>
        </p:nvSpPr>
        <p:spPr>
          <a:xfrm>
            <a:off x="5609059" y="288914"/>
            <a:ext cx="1551214" cy="923330"/>
          </a:xfrm>
          <a:prstGeom prst="rect">
            <a:avLst/>
          </a:prstGeom>
          <a:noFill/>
          <a:ln>
            <a:noFill/>
            <a:headEnd type="none" w="med" len="med"/>
            <a:tailEnd type="triangle" w="med" len="med"/>
          </a:ln>
        </p:spPr>
        <p:txBody>
          <a:bodyPr wrap="square" rtlCol="0">
            <a:spAutoFit/>
          </a:bodyPr>
          <a:lstStyle/>
          <a:p>
            <a:r>
              <a:rPr lang="fr-FR" dirty="0" smtClean="0"/>
              <a:t>Pour montage à un arbre cannelé </a:t>
            </a:r>
            <a:endParaRPr lang="fr-FR" dirty="0"/>
          </a:p>
        </p:txBody>
      </p:sp>
      <p:sp>
        <p:nvSpPr>
          <p:cNvPr id="16" name="ZoneTexte 15"/>
          <p:cNvSpPr txBox="1"/>
          <p:nvPr/>
        </p:nvSpPr>
        <p:spPr>
          <a:xfrm>
            <a:off x="7414125" y="2829884"/>
            <a:ext cx="1007891" cy="369332"/>
          </a:xfrm>
          <a:prstGeom prst="rect">
            <a:avLst/>
          </a:prstGeom>
          <a:noFill/>
        </p:spPr>
        <p:txBody>
          <a:bodyPr wrap="square" rtlCol="0">
            <a:spAutoFit/>
          </a:bodyPr>
          <a:lstStyle/>
          <a:p>
            <a:r>
              <a:rPr lang="fr-FR" dirty="0" smtClean="0"/>
              <a:t>Moyeux </a:t>
            </a:r>
            <a:endParaRPr lang="fr-FR"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928" y="3392261"/>
            <a:ext cx="3342432" cy="334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Connecteur droit avec flèche 41"/>
          <p:cNvCxnSpPr>
            <a:stCxn id="9" idx="1"/>
          </p:cNvCxnSpPr>
          <p:nvPr/>
        </p:nvCxnSpPr>
        <p:spPr>
          <a:xfrm flipH="1">
            <a:off x="6316980" y="4543053"/>
            <a:ext cx="3067302" cy="40813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6384666" y="4663440"/>
            <a:ext cx="3056514" cy="127254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333015" y="1726716"/>
            <a:ext cx="1453242" cy="707886"/>
          </a:xfrm>
          <a:prstGeom prst="rect">
            <a:avLst/>
          </a:prstGeom>
          <a:noFill/>
        </p:spPr>
        <p:txBody>
          <a:bodyPr wrap="square" rtlCol="0">
            <a:spAutoFit/>
          </a:bodyPr>
          <a:lstStyle/>
          <a:p>
            <a:r>
              <a:rPr lang="fr-FR" sz="2000" dirty="0" smtClean="0"/>
              <a:t>Roues</a:t>
            </a:r>
          </a:p>
          <a:p>
            <a:r>
              <a:rPr lang="fr-FR" sz="2000" dirty="0" smtClean="0"/>
              <a:t>Extérieures </a:t>
            </a:r>
            <a:endParaRPr lang="fr-FR" sz="2000" dirty="0"/>
          </a:p>
        </p:txBody>
      </p:sp>
      <p:sp>
        <p:nvSpPr>
          <p:cNvPr id="60" name="ZoneTexte 59"/>
          <p:cNvSpPr txBox="1"/>
          <p:nvPr/>
        </p:nvSpPr>
        <p:spPr>
          <a:xfrm>
            <a:off x="3037686" y="4709534"/>
            <a:ext cx="1453242" cy="707886"/>
          </a:xfrm>
          <a:prstGeom prst="rect">
            <a:avLst/>
          </a:prstGeom>
          <a:noFill/>
        </p:spPr>
        <p:txBody>
          <a:bodyPr wrap="square" rtlCol="0">
            <a:spAutoFit/>
          </a:bodyPr>
          <a:lstStyle/>
          <a:p>
            <a:r>
              <a:rPr lang="fr-FR" sz="2000" dirty="0" smtClean="0"/>
              <a:t>Roues</a:t>
            </a:r>
          </a:p>
          <a:p>
            <a:r>
              <a:rPr lang="fr-FR" sz="2000" dirty="0" smtClean="0"/>
              <a:t>Intérieures</a:t>
            </a:r>
            <a:endParaRPr lang="fr-FR" sz="2000" dirty="0"/>
          </a:p>
        </p:txBody>
      </p:sp>
      <p:sp>
        <p:nvSpPr>
          <p:cNvPr id="1048" name="ZoneTexte 1047"/>
          <p:cNvSpPr txBox="1"/>
          <p:nvPr/>
        </p:nvSpPr>
        <p:spPr>
          <a:xfrm>
            <a:off x="3769006" y="3248797"/>
            <a:ext cx="1844752" cy="369332"/>
          </a:xfrm>
          <a:prstGeom prst="rect">
            <a:avLst/>
          </a:prstGeom>
          <a:noFill/>
        </p:spPr>
        <p:txBody>
          <a:bodyPr wrap="square" rtlCol="0">
            <a:spAutoFit/>
          </a:bodyPr>
          <a:lstStyle/>
          <a:p>
            <a:pPr algn="ctr"/>
            <a:r>
              <a:rPr lang="fr-FR" b="1" dirty="0" smtClean="0"/>
              <a:t>Dentures Droites</a:t>
            </a:r>
            <a:endParaRPr lang="fr-FR" b="1" dirty="0"/>
          </a:p>
        </p:txBody>
      </p:sp>
      <p:sp>
        <p:nvSpPr>
          <p:cNvPr id="62" name="ZoneTexte 61"/>
          <p:cNvSpPr txBox="1"/>
          <p:nvPr/>
        </p:nvSpPr>
        <p:spPr>
          <a:xfrm>
            <a:off x="9414198" y="578332"/>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25" name="ZoneTexte 7"/>
          <p:cNvSpPr txBox="1"/>
          <p:nvPr/>
        </p:nvSpPr>
        <p:spPr>
          <a:xfrm>
            <a:off x="473529" y="423369"/>
            <a:ext cx="4211912" cy="461665"/>
          </a:xfrm>
          <a:prstGeom prst="rect">
            <a:avLst/>
          </a:prstGeom>
          <a:noFill/>
        </p:spPr>
        <p:txBody>
          <a:bodyPr wrap="square" rtlCol="0">
            <a:spAutoFit/>
          </a:bodyPr>
          <a:lstStyle/>
          <a:p>
            <a:r>
              <a:rPr lang="fr-FR" sz="2400" b="1" dirty="0" smtClean="0"/>
              <a:t>Engrenages aux axes parallèles</a:t>
            </a:r>
          </a:p>
        </p:txBody>
      </p:sp>
      <p:cxnSp>
        <p:nvCxnSpPr>
          <p:cNvPr id="32" name="Connecteur droit avec flèche 14"/>
          <p:cNvCxnSpPr/>
          <p:nvPr/>
        </p:nvCxnSpPr>
        <p:spPr>
          <a:xfrm>
            <a:off x="6435383" y="1130601"/>
            <a:ext cx="237506" cy="79617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16"/>
          <p:cNvCxnSpPr/>
          <p:nvPr/>
        </p:nvCxnSpPr>
        <p:spPr>
          <a:xfrm flipH="1" flipV="1">
            <a:off x="6919784" y="2323070"/>
            <a:ext cx="494341" cy="6914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23"/>
          <p:cNvCxnSpPr/>
          <p:nvPr/>
        </p:nvCxnSpPr>
        <p:spPr>
          <a:xfrm flipV="1">
            <a:off x="8422016" y="2208062"/>
            <a:ext cx="2231812" cy="806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droit avec flèche 29"/>
          <p:cNvCxnSpPr/>
          <p:nvPr/>
        </p:nvCxnSpPr>
        <p:spPr>
          <a:xfrm flipV="1">
            <a:off x="7918071" y="2019300"/>
            <a:ext cx="692529" cy="8105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20"/>
          <p:cNvCxnSpPr/>
          <p:nvPr/>
        </p:nvCxnSpPr>
        <p:spPr>
          <a:xfrm flipV="1">
            <a:off x="10009414" y="2019300"/>
            <a:ext cx="871946" cy="21281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73742818-C9A6-4967-9118-39BF92239C17}"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89126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27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237" y="1072910"/>
            <a:ext cx="3871630" cy="203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57" y="966943"/>
            <a:ext cx="58102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9384282" y="4219887"/>
            <a:ext cx="2539093" cy="646331"/>
          </a:xfrm>
          <a:prstGeom prst="rect">
            <a:avLst/>
          </a:prstGeom>
          <a:noFill/>
        </p:spPr>
        <p:txBody>
          <a:bodyPr wrap="square" rtlCol="0">
            <a:spAutoFit/>
          </a:bodyPr>
          <a:lstStyle/>
          <a:p>
            <a:r>
              <a:rPr lang="fr-FR" dirty="0" smtClean="0"/>
              <a:t>Rainure pour montage avec clavète</a:t>
            </a:r>
            <a:endParaRPr lang="fr-FR" dirty="0"/>
          </a:p>
        </p:txBody>
      </p:sp>
      <p:sp>
        <p:nvSpPr>
          <p:cNvPr id="14" name="ZoneTexte 13"/>
          <p:cNvSpPr txBox="1"/>
          <p:nvPr/>
        </p:nvSpPr>
        <p:spPr>
          <a:xfrm>
            <a:off x="5609059" y="288914"/>
            <a:ext cx="1551214" cy="923330"/>
          </a:xfrm>
          <a:prstGeom prst="rect">
            <a:avLst/>
          </a:prstGeom>
          <a:noFill/>
          <a:ln>
            <a:noFill/>
            <a:headEnd type="none" w="med" len="med"/>
            <a:tailEnd type="triangle" w="med" len="med"/>
          </a:ln>
        </p:spPr>
        <p:txBody>
          <a:bodyPr wrap="square" rtlCol="0">
            <a:spAutoFit/>
          </a:bodyPr>
          <a:lstStyle/>
          <a:p>
            <a:r>
              <a:rPr lang="fr-FR" dirty="0" smtClean="0"/>
              <a:t>Pour montage à un arbre cannelé </a:t>
            </a:r>
            <a:endParaRPr lang="fr-FR" dirty="0"/>
          </a:p>
        </p:txBody>
      </p:sp>
      <p:cxnSp>
        <p:nvCxnSpPr>
          <p:cNvPr id="15" name="Connecteur droit avec flèche 14"/>
          <p:cNvCxnSpPr/>
          <p:nvPr/>
        </p:nvCxnSpPr>
        <p:spPr>
          <a:xfrm>
            <a:off x="6435383" y="1130601"/>
            <a:ext cx="237506" cy="79617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7414125" y="2829884"/>
            <a:ext cx="1007891" cy="369332"/>
          </a:xfrm>
          <a:prstGeom prst="rect">
            <a:avLst/>
          </a:prstGeom>
          <a:noFill/>
        </p:spPr>
        <p:txBody>
          <a:bodyPr wrap="square" rtlCol="0">
            <a:spAutoFit/>
          </a:bodyPr>
          <a:lstStyle/>
          <a:p>
            <a:r>
              <a:rPr lang="fr-FR" dirty="0" smtClean="0"/>
              <a:t>Moyeux </a:t>
            </a:r>
            <a:endParaRPr lang="fr-FR" dirty="0"/>
          </a:p>
        </p:txBody>
      </p:sp>
      <p:cxnSp>
        <p:nvCxnSpPr>
          <p:cNvPr id="17" name="Connecteur droit avec flèche 16"/>
          <p:cNvCxnSpPr>
            <a:stCxn id="16" idx="1"/>
          </p:cNvCxnSpPr>
          <p:nvPr/>
        </p:nvCxnSpPr>
        <p:spPr>
          <a:xfrm flipH="1" flipV="1">
            <a:off x="6919784" y="2323070"/>
            <a:ext cx="494341" cy="6914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16" idx="3"/>
          </p:cNvCxnSpPr>
          <p:nvPr/>
        </p:nvCxnSpPr>
        <p:spPr>
          <a:xfrm flipV="1">
            <a:off x="8422016" y="2208062"/>
            <a:ext cx="2231812" cy="8064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16" idx="0"/>
          </p:cNvCxnSpPr>
          <p:nvPr/>
        </p:nvCxnSpPr>
        <p:spPr>
          <a:xfrm flipV="1">
            <a:off x="7918071" y="2019300"/>
            <a:ext cx="692529" cy="8105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928" y="3392261"/>
            <a:ext cx="3342432" cy="334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Connecteur droit avec flèche 41"/>
          <p:cNvCxnSpPr>
            <a:stCxn id="9" idx="1"/>
          </p:cNvCxnSpPr>
          <p:nvPr/>
        </p:nvCxnSpPr>
        <p:spPr>
          <a:xfrm flipH="1">
            <a:off x="6316980" y="4543053"/>
            <a:ext cx="3067302" cy="40813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6384666" y="4663440"/>
            <a:ext cx="3056514" cy="127254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333015" y="1726716"/>
            <a:ext cx="1453242" cy="707886"/>
          </a:xfrm>
          <a:prstGeom prst="rect">
            <a:avLst/>
          </a:prstGeom>
          <a:noFill/>
        </p:spPr>
        <p:txBody>
          <a:bodyPr wrap="square" rtlCol="0">
            <a:spAutoFit/>
          </a:bodyPr>
          <a:lstStyle/>
          <a:p>
            <a:r>
              <a:rPr lang="fr-FR" sz="2000" dirty="0" smtClean="0"/>
              <a:t>Roues</a:t>
            </a:r>
          </a:p>
          <a:p>
            <a:r>
              <a:rPr lang="fr-FR" sz="2000" dirty="0" smtClean="0"/>
              <a:t>Extérieures </a:t>
            </a:r>
            <a:endParaRPr lang="fr-FR" sz="2000" dirty="0"/>
          </a:p>
        </p:txBody>
      </p:sp>
      <p:sp>
        <p:nvSpPr>
          <p:cNvPr id="60" name="ZoneTexte 59"/>
          <p:cNvSpPr txBox="1"/>
          <p:nvPr/>
        </p:nvSpPr>
        <p:spPr>
          <a:xfrm>
            <a:off x="3037686" y="4709534"/>
            <a:ext cx="1453242" cy="707886"/>
          </a:xfrm>
          <a:prstGeom prst="rect">
            <a:avLst/>
          </a:prstGeom>
          <a:noFill/>
        </p:spPr>
        <p:txBody>
          <a:bodyPr wrap="square" rtlCol="0">
            <a:spAutoFit/>
          </a:bodyPr>
          <a:lstStyle/>
          <a:p>
            <a:r>
              <a:rPr lang="fr-FR" sz="2000" dirty="0" smtClean="0"/>
              <a:t>Roues</a:t>
            </a:r>
          </a:p>
          <a:p>
            <a:r>
              <a:rPr lang="fr-FR" sz="2000" dirty="0" smtClean="0"/>
              <a:t>Intérieures</a:t>
            </a:r>
            <a:endParaRPr lang="fr-FR" sz="2000" dirty="0"/>
          </a:p>
        </p:txBody>
      </p:sp>
      <p:sp>
        <p:nvSpPr>
          <p:cNvPr id="1048" name="ZoneTexte 1047"/>
          <p:cNvSpPr txBox="1"/>
          <p:nvPr/>
        </p:nvSpPr>
        <p:spPr>
          <a:xfrm>
            <a:off x="3769006" y="3248797"/>
            <a:ext cx="1844752" cy="369332"/>
          </a:xfrm>
          <a:prstGeom prst="rect">
            <a:avLst/>
          </a:prstGeom>
          <a:noFill/>
        </p:spPr>
        <p:txBody>
          <a:bodyPr wrap="square" rtlCol="0">
            <a:spAutoFit/>
          </a:bodyPr>
          <a:lstStyle/>
          <a:p>
            <a:pPr algn="ctr"/>
            <a:r>
              <a:rPr lang="fr-FR" b="1" dirty="0" smtClean="0"/>
              <a:t>Dentures Droites</a:t>
            </a:r>
            <a:endParaRPr lang="fr-FR" b="1" dirty="0"/>
          </a:p>
        </p:txBody>
      </p:sp>
      <p:sp>
        <p:nvSpPr>
          <p:cNvPr id="62" name="ZoneTexte 61"/>
          <p:cNvSpPr txBox="1"/>
          <p:nvPr/>
        </p:nvSpPr>
        <p:spPr>
          <a:xfrm>
            <a:off x="9414198" y="578332"/>
            <a:ext cx="1333708" cy="646331"/>
          </a:xfrm>
          <a:prstGeom prst="rect">
            <a:avLst/>
          </a:prstGeom>
          <a:noFill/>
        </p:spPr>
        <p:txBody>
          <a:bodyPr wrap="square" rtlCol="0">
            <a:spAutoFit/>
          </a:bodyPr>
          <a:lstStyle/>
          <a:p>
            <a:pPr algn="ctr"/>
            <a:r>
              <a:rPr lang="fr-FR" b="1" dirty="0" smtClean="0"/>
              <a:t>Dentures Hélicoïdales</a:t>
            </a:r>
            <a:endParaRPr lang="fr-FR" b="1" dirty="0"/>
          </a:p>
        </p:txBody>
      </p:sp>
      <p:cxnSp>
        <p:nvCxnSpPr>
          <p:cNvPr id="21" name="Connecteur droit avec flèche 20"/>
          <p:cNvCxnSpPr/>
          <p:nvPr/>
        </p:nvCxnSpPr>
        <p:spPr>
          <a:xfrm flipV="1">
            <a:off x="10009414" y="2019300"/>
            <a:ext cx="871946" cy="21281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ZoneTexte 7"/>
          <p:cNvSpPr txBox="1"/>
          <p:nvPr/>
        </p:nvSpPr>
        <p:spPr>
          <a:xfrm>
            <a:off x="473529" y="423369"/>
            <a:ext cx="4211912" cy="461665"/>
          </a:xfrm>
          <a:prstGeom prst="rect">
            <a:avLst/>
          </a:prstGeom>
          <a:noFill/>
        </p:spPr>
        <p:txBody>
          <a:bodyPr wrap="square" rtlCol="0">
            <a:spAutoFit/>
          </a:bodyPr>
          <a:lstStyle/>
          <a:p>
            <a:r>
              <a:rPr lang="fr-FR" sz="2400" b="1" dirty="0" smtClean="0"/>
              <a:t>Engrenages aux axes parallèles</a:t>
            </a:r>
          </a:p>
        </p:txBody>
      </p:sp>
      <p:sp>
        <p:nvSpPr>
          <p:cNvPr id="2" name="TextBox 1"/>
          <p:cNvSpPr txBox="1"/>
          <p:nvPr/>
        </p:nvSpPr>
        <p:spPr>
          <a:xfrm>
            <a:off x="571812" y="3880112"/>
            <a:ext cx="2004060" cy="1200329"/>
          </a:xfrm>
          <a:prstGeom prst="rect">
            <a:avLst/>
          </a:prstGeom>
          <a:noFill/>
        </p:spPr>
        <p:txBody>
          <a:bodyPr wrap="square" rtlCol="0">
            <a:spAutoFit/>
          </a:bodyPr>
          <a:lstStyle/>
          <a:p>
            <a:pPr algn="ctr"/>
            <a:r>
              <a:rPr lang="fr-FR" dirty="0" smtClean="0"/>
              <a:t>Tous ces engrenages sont </a:t>
            </a:r>
            <a:r>
              <a:rPr lang="fr-FR" b="1" dirty="0" smtClean="0"/>
              <a:t>cylindriques</a:t>
            </a:r>
          </a:p>
          <a:p>
            <a:pPr algn="ctr"/>
            <a:r>
              <a:rPr lang="fr-FR" b="1" dirty="0" smtClean="0"/>
              <a:t>(</a:t>
            </a:r>
            <a:r>
              <a:rPr lang="fr-FR" b="1" dirty="0" err="1" smtClean="0"/>
              <a:t>ang</a:t>
            </a:r>
            <a:r>
              <a:rPr lang="fr-FR" b="1" dirty="0" smtClean="0"/>
              <a:t> : </a:t>
            </a:r>
            <a:r>
              <a:rPr lang="fr-FR" b="1" dirty="0" err="1" smtClean="0"/>
              <a:t>spur</a:t>
            </a:r>
            <a:r>
              <a:rPr lang="fr-FR" b="1" dirty="0" smtClean="0"/>
              <a:t> </a:t>
            </a:r>
            <a:r>
              <a:rPr lang="fr-FR" b="1" dirty="0" err="1" smtClean="0"/>
              <a:t>gears</a:t>
            </a:r>
            <a:r>
              <a:rPr lang="fr-FR" b="1" dirty="0" smtClean="0"/>
              <a:t>)</a:t>
            </a:r>
            <a:endParaRPr lang="en-US" b="1" dirty="0"/>
          </a:p>
        </p:txBody>
      </p:sp>
      <p:sp>
        <p:nvSpPr>
          <p:cNvPr id="3" name="Espace réservé de la date 2"/>
          <p:cNvSpPr>
            <a:spLocks noGrp="1"/>
          </p:cNvSpPr>
          <p:nvPr>
            <p:ph type="dt" sz="half" idx="10"/>
          </p:nvPr>
        </p:nvSpPr>
        <p:spPr/>
        <p:txBody>
          <a:bodyPr/>
          <a:lstStyle/>
          <a:p>
            <a:fld id="{DEA09774-4749-49E3-B02F-D8310C3B93C6}"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698819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p:txBody>
          <a:bodyPr/>
          <a:lstStyle/>
          <a:p>
            <a:fld id="{20D68944-6564-4374-BCF3-9E9F36549B1D}" type="slidenum">
              <a:rPr lang="en-US" smtClean="0"/>
              <a:pPr/>
              <a:t>28</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37960" y="3611881"/>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dirty="0" smtClean="0"/>
              <a:t>Axes à 90°</a:t>
            </a:r>
            <a:endParaRPr lang="en-US"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dirty="0" smtClean="0"/>
              <a:t>Axes à 60°</a:t>
            </a:r>
            <a:endParaRPr lang="en-US" dirty="0"/>
          </a:p>
        </p:txBody>
      </p:sp>
      <p:sp>
        <p:nvSpPr>
          <p:cNvPr id="2" name="Espace réservé de la date 1"/>
          <p:cNvSpPr>
            <a:spLocks noGrp="1"/>
          </p:cNvSpPr>
          <p:nvPr>
            <p:ph type="dt" sz="half" idx="10"/>
          </p:nvPr>
        </p:nvSpPr>
        <p:spPr/>
        <p:txBody>
          <a:bodyPr/>
          <a:lstStyle/>
          <a:p>
            <a:fld id="{844C6752-DC40-4168-AC9F-DAB53652933B}"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871527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29</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37960" y="3611881"/>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53923F2E-BC68-4C9E-A8F0-4D1D75EC8B97}"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69855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t>
            </a:r>
            <a:r>
              <a:rPr lang="fr-FR" dirty="0" smtClean="0"/>
              <a:t>ièces de transmission</a:t>
            </a:r>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50000"/>
              </a:lnSpc>
              <a:buNone/>
            </a:pPr>
            <a:r>
              <a:rPr lang="fr-FR" dirty="0" smtClean="0"/>
              <a:t>La transmission, en général, réfère à la transmission de puissance d’un arbre à l’autre. Quand on parle de pièce de transmission on décrit les pièces intermédiaires entre deux arbres qui permettent la transmission de la puissance.</a:t>
            </a:r>
          </a:p>
          <a:p>
            <a:pPr marL="0" indent="0">
              <a:lnSpc>
                <a:spcPct val="150000"/>
              </a:lnSpc>
              <a:buNone/>
            </a:pPr>
            <a:endParaRPr lang="fr-FR" sz="1400" dirty="0">
              <a:solidFill>
                <a:schemeClr val="bg1"/>
              </a:solidFill>
            </a:endParaRPr>
          </a:p>
          <a:p>
            <a:pPr marL="0" indent="0">
              <a:lnSpc>
                <a:spcPct val="150000"/>
              </a:lnSpc>
              <a:buNone/>
            </a:pPr>
            <a:r>
              <a:rPr lang="fr-FR" dirty="0" smtClean="0">
                <a:solidFill>
                  <a:schemeClr val="bg1"/>
                </a:solidFill>
              </a:rPr>
              <a:t>Ces pièces sont, d’un sens large, de transformateurs du couple et de la vitesse rotationnel. Pour toute ces pièces, la transmission de puissance est subie à l’équation de conservation de l’énergie (par rapport au temps) : la puissance de l’arbre d’entré doit être égale à la puissance de l’arbre de sortie (ou la somme des puissances des arbres de sortie).</a:t>
            </a:r>
          </a:p>
          <a:p>
            <a:pPr marL="0" indent="0">
              <a:lnSpc>
                <a:spcPct val="150000"/>
              </a:lnSpc>
              <a:buNone/>
            </a:pPr>
            <a:endParaRPr lang="fr-FR" sz="1100" dirty="0" smtClean="0">
              <a:solidFill>
                <a:schemeClr val="bg1"/>
              </a:solidFill>
            </a:endParaRPr>
          </a:p>
          <a:p>
            <a:pPr marL="0" indent="0">
              <a:lnSpc>
                <a:spcPct val="150000"/>
              </a:lnSpc>
              <a:buNone/>
            </a:pPr>
            <a:r>
              <a:rPr lang="fr-FR" b="1" dirty="0" smtClean="0">
                <a:solidFill>
                  <a:schemeClr val="bg1"/>
                </a:solidFill>
              </a:rPr>
              <a:t>Aucune équation est nécessaire pour ce cours, par contre vous devrez toujours se souvenir que la puissance d’un arbre est le produit du couple fois sa vitesse rotationnelle</a:t>
            </a:r>
            <a:r>
              <a:rPr lang="fr-FR" dirty="0" smtClean="0">
                <a:solidFill>
                  <a:schemeClr val="bg1"/>
                </a:solidFill>
              </a:rPr>
              <a:t>. </a:t>
            </a:r>
            <a:endParaRPr lang="en-US" dirty="0" smtClean="0">
              <a:solidFill>
                <a:schemeClr val="bg1"/>
              </a:solidFill>
            </a:endParaRPr>
          </a:p>
        </p:txBody>
      </p:sp>
      <p:sp>
        <p:nvSpPr>
          <p:cNvPr id="4" name="Slide Number Placeholder 3"/>
          <p:cNvSpPr>
            <a:spLocks noGrp="1"/>
          </p:cNvSpPr>
          <p:nvPr>
            <p:ph type="sldNum" sz="quarter" idx="12"/>
          </p:nvPr>
        </p:nvSpPr>
        <p:spPr/>
        <p:txBody>
          <a:bodyPr/>
          <a:lstStyle/>
          <a:p>
            <a:fld id="{20D68944-6564-4374-BCF3-9E9F36549B1D}" type="slidenum">
              <a:rPr lang="en-US" smtClean="0"/>
              <a:pPr/>
              <a:t>3</a:t>
            </a:fld>
            <a:endParaRPr lang="en-US"/>
          </a:p>
        </p:txBody>
      </p:sp>
      <p:sp>
        <p:nvSpPr>
          <p:cNvPr id="5" name="Espace réservé de la date 4"/>
          <p:cNvSpPr>
            <a:spLocks noGrp="1"/>
          </p:cNvSpPr>
          <p:nvPr>
            <p:ph type="dt" sz="half" idx="10"/>
          </p:nvPr>
        </p:nvSpPr>
        <p:spPr/>
        <p:txBody>
          <a:bodyPr/>
          <a:lstStyle/>
          <a:p>
            <a:fld id="{B48CE4C5-48BF-4DE5-85A8-C37D0DCC508F}"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1999341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30</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37960" y="3611881"/>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57555A58-7C79-4FDA-A1E4-EC543801A9FC}"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075694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31</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37960" y="3611881"/>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sp>
        <p:nvSpPr>
          <p:cNvPr id="2" name="Espace réservé de la date 1"/>
          <p:cNvSpPr>
            <a:spLocks noGrp="1"/>
          </p:cNvSpPr>
          <p:nvPr>
            <p:ph type="dt" sz="half" idx="10"/>
          </p:nvPr>
        </p:nvSpPr>
        <p:spPr/>
        <p:txBody>
          <a:bodyPr/>
          <a:lstStyle/>
          <a:p>
            <a:fld id="{225D3E1C-2A53-4387-9EFC-AFDD2DF467E5}"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78254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32</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07428" y="3610342"/>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sp>
        <p:nvSpPr>
          <p:cNvPr id="78" name="ZoneTexte 61"/>
          <p:cNvSpPr txBox="1"/>
          <p:nvPr/>
        </p:nvSpPr>
        <p:spPr>
          <a:xfrm>
            <a:off x="6875181" y="3455777"/>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44" name="ZoneTexte 61"/>
          <p:cNvSpPr txBox="1"/>
          <p:nvPr/>
        </p:nvSpPr>
        <p:spPr>
          <a:xfrm>
            <a:off x="10555641" y="3486308"/>
            <a:ext cx="1333708" cy="646331"/>
          </a:xfrm>
          <a:prstGeom prst="rect">
            <a:avLst/>
          </a:prstGeom>
          <a:noFill/>
        </p:spPr>
        <p:txBody>
          <a:bodyPr wrap="square" rtlCol="0">
            <a:spAutoFit/>
          </a:bodyPr>
          <a:lstStyle/>
          <a:p>
            <a:pPr algn="ctr"/>
            <a:r>
              <a:rPr lang="fr-FR" b="1" dirty="0" smtClean="0"/>
              <a:t>Roues à chevrons</a:t>
            </a:r>
            <a:endParaRPr lang="fr-FR" b="1" dirty="0"/>
          </a:p>
        </p:txBody>
      </p:sp>
      <p:sp>
        <p:nvSpPr>
          <p:cNvPr id="2" name="Espace réservé de la date 1"/>
          <p:cNvSpPr>
            <a:spLocks noGrp="1"/>
          </p:cNvSpPr>
          <p:nvPr>
            <p:ph type="dt" sz="half" idx="10"/>
          </p:nvPr>
        </p:nvSpPr>
        <p:spPr/>
        <p:txBody>
          <a:bodyPr/>
          <a:lstStyle/>
          <a:p>
            <a:fld id="{863D5AEE-903A-4E86-92C1-89C6D100760B}"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400265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33</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07428" y="3610342"/>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pic>
        <p:nvPicPr>
          <p:cNvPr id="42"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136533" y="1498388"/>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561425" y="335765"/>
            <a:ext cx="2038846" cy="1477328"/>
          </a:xfrm>
          <a:prstGeom prst="rect">
            <a:avLst/>
          </a:prstGeom>
          <a:noFill/>
        </p:spPr>
        <p:txBody>
          <a:bodyPr wrap="square" rtlCol="0">
            <a:spAutoFit/>
          </a:bodyPr>
          <a:lstStyle/>
          <a:p>
            <a:r>
              <a:rPr lang="fr-FR" dirty="0" smtClean="0"/>
              <a:t>Avec hélice à droite (</a:t>
            </a:r>
            <a:r>
              <a:rPr lang="fr-FR" dirty="0"/>
              <a:t>règle </a:t>
            </a:r>
            <a:r>
              <a:rPr lang="fr-FR" dirty="0" smtClean="0"/>
              <a:t>de la main </a:t>
            </a:r>
            <a:r>
              <a:rPr lang="fr-FR" dirty="0"/>
              <a:t>droite au sens inverse de </a:t>
            </a:r>
            <a:r>
              <a:rPr lang="fr-FR" dirty="0" smtClean="0"/>
              <a:t>l’hélice</a:t>
            </a:r>
            <a:r>
              <a:rPr lang="fr-FR" dirty="0"/>
              <a:t>)</a:t>
            </a:r>
            <a:endParaRPr lang="en-US" dirty="0"/>
          </a:p>
          <a:p>
            <a:endParaRPr lang="en-US" dirty="0"/>
          </a:p>
        </p:txBody>
      </p:sp>
      <p:sp>
        <p:nvSpPr>
          <p:cNvPr id="47" name="ZoneTexte 61"/>
          <p:cNvSpPr txBox="1"/>
          <p:nvPr/>
        </p:nvSpPr>
        <p:spPr>
          <a:xfrm>
            <a:off x="6875181" y="3455777"/>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51" name="ZoneTexte 61"/>
          <p:cNvSpPr txBox="1"/>
          <p:nvPr/>
        </p:nvSpPr>
        <p:spPr>
          <a:xfrm>
            <a:off x="10555641" y="3486308"/>
            <a:ext cx="1333708" cy="646331"/>
          </a:xfrm>
          <a:prstGeom prst="rect">
            <a:avLst/>
          </a:prstGeom>
          <a:noFill/>
        </p:spPr>
        <p:txBody>
          <a:bodyPr wrap="square" rtlCol="0">
            <a:spAutoFit/>
          </a:bodyPr>
          <a:lstStyle/>
          <a:p>
            <a:pPr algn="ctr"/>
            <a:r>
              <a:rPr lang="fr-FR" b="1" dirty="0" smtClean="0"/>
              <a:t>Roues à chevrons</a:t>
            </a:r>
            <a:endParaRPr lang="fr-FR" b="1" dirty="0"/>
          </a:p>
        </p:txBody>
      </p:sp>
      <p:sp>
        <p:nvSpPr>
          <p:cNvPr id="2" name="Espace réservé de la date 1"/>
          <p:cNvSpPr>
            <a:spLocks noGrp="1"/>
          </p:cNvSpPr>
          <p:nvPr>
            <p:ph type="dt" sz="half" idx="10"/>
          </p:nvPr>
        </p:nvSpPr>
        <p:spPr/>
        <p:txBody>
          <a:bodyPr/>
          <a:lstStyle/>
          <a:p>
            <a:fld id="{DDC58648-A3B0-4AF6-BEFF-EB4F3F15AF7B}"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871781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34</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07428" y="3610342"/>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pic>
        <p:nvPicPr>
          <p:cNvPr id="4098"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242967" y="4430133"/>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79251" y="4430580"/>
            <a:ext cx="2749872" cy="923330"/>
          </a:xfrm>
          <a:prstGeom prst="rect">
            <a:avLst/>
          </a:prstGeom>
          <a:noFill/>
        </p:spPr>
        <p:txBody>
          <a:bodyPr wrap="square" rtlCol="0">
            <a:spAutoFit/>
          </a:bodyPr>
          <a:lstStyle/>
          <a:p>
            <a:r>
              <a:rPr lang="fr-FR" dirty="0" smtClean="0"/>
              <a:t>Avec hélice à gauche </a:t>
            </a:r>
          </a:p>
          <a:p>
            <a:r>
              <a:rPr lang="fr-FR" dirty="0" smtClean="0"/>
              <a:t>(règle de la main droite au sens inverse de l’hélice)</a:t>
            </a:r>
            <a:endParaRPr lang="en-US" dirty="0"/>
          </a:p>
        </p:txBody>
      </p:sp>
      <p:sp>
        <p:nvSpPr>
          <p:cNvPr id="42" name="TextBox 41"/>
          <p:cNvSpPr txBox="1"/>
          <p:nvPr/>
        </p:nvSpPr>
        <p:spPr>
          <a:xfrm>
            <a:off x="6561425" y="335765"/>
            <a:ext cx="2038846" cy="1477328"/>
          </a:xfrm>
          <a:prstGeom prst="rect">
            <a:avLst/>
          </a:prstGeom>
          <a:noFill/>
        </p:spPr>
        <p:txBody>
          <a:bodyPr wrap="square" rtlCol="0">
            <a:spAutoFit/>
          </a:bodyPr>
          <a:lstStyle/>
          <a:p>
            <a:r>
              <a:rPr lang="fr-FR" dirty="0" smtClean="0"/>
              <a:t>Avec hélice à droite (</a:t>
            </a:r>
            <a:r>
              <a:rPr lang="fr-FR" dirty="0"/>
              <a:t>règle </a:t>
            </a:r>
            <a:r>
              <a:rPr lang="fr-FR" dirty="0" smtClean="0"/>
              <a:t>de la main </a:t>
            </a:r>
            <a:r>
              <a:rPr lang="fr-FR" dirty="0"/>
              <a:t>droite au sens inverse de </a:t>
            </a:r>
            <a:r>
              <a:rPr lang="fr-FR" dirty="0" smtClean="0"/>
              <a:t>l’hélice</a:t>
            </a:r>
            <a:r>
              <a:rPr lang="fr-FR" dirty="0"/>
              <a:t>)</a:t>
            </a:r>
            <a:endParaRPr lang="en-US" dirty="0"/>
          </a:p>
          <a:p>
            <a:endParaRPr lang="en-US" dirty="0"/>
          </a:p>
        </p:txBody>
      </p:sp>
      <p:pic>
        <p:nvPicPr>
          <p:cNvPr id="43"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136533" y="1498388"/>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44" name="ZoneTexte 61"/>
          <p:cNvSpPr txBox="1"/>
          <p:nvPr/>
        </p:nvSpPr>
        <p:spPr>
          <a:xfrm>
            <a:off x="6875181" y="3455777"/>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45" name="ZoneTexte 61"/>
          <p:cNvSpPr txBox="1"/>
          <p:nvPr/>
        </p:nvSpPr>
        <p:spPr>
          <a:xfrm>
            <a:off x="10555641" y="3486308"/>
            <a:ext cx="1333708" cy="646331"/>
          </a:xfrm>
          <a:prstGeom prst="rect">
            <a:avLst/>
          </a:prstGeom>
          <a:noFill/>
        </p:spPr>
        <p:txBody>
          <a:bodyPr wrap="square" rtlCol="0">
            <a:spAutoFit/>
          </a:bodyPr>
          <a:lstStyle/>
          <a:p>
            <a:pPr algn="ctr"/>
            <a:r>
              <a:rPr lang="fr-FR" b="1" dirty="0" smtClean="0"/>
              <a:t>Roues à chevrons</a:t>
            </a:r>
            <a:endParaRPr lang="fr-FR" b="1" dirty="0"/>
          </a:p>
        </p:txBody>
      </p:sp>
      <p:sp>
        <p:nvSpPr>
          <p:cNvPr id="3" name="Espace réservé de la date 2"/>
          <p:cNvSpPr>
            <a:spLocks noGrp="1"/>
          </p:cNvSpPr>
          <p:nvPr>
            <p:ph type="dt" sz="half" idx="10"/>
          </p:nvPr>
        </p:nvSpPr>
        <p:spPr/>
        <p:txBody>
          <a:bodyPr/>
          <a:lstStyle/>
          <a:p>
            <a:fld id="{55BBFE30-46B2-49F4-A1AC-0724354A7D62}"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6392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35</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07428" y="3610342"/>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pic>
        <p:nvPicPr>
          <p:cNvPr id="4098"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242967" y="4430133"/>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79251" y="4430580"/>
            <a:ext cx="2749872" cy="923330"/>
          </a:xfrm>
          <a:prstGeom prst="rect">
            <a:avLst/>
          </a:prstGeom>
          <a:noFill/>
        </p:spPr>
        <p:txBody>
          <a:bodyPr wrap="square" rtlCol="0">
            <a:spAutoFit/>
          </a:bodyPr>
          <a:lstStyle/>
          <a:p>
            <a:r>
              <a:rPr lang="fr-FR" dirty="0" smtClean="0"/>
              <a:t>Avec hélice à gauche </a:t>
            </a:r>
          </a:p>
          <a:p>
            <a:r>
              <a:rPr lang="fr-FR" dirty="0" smtClean="0"/>
              <a:t>(règle de la main droite au sens inverse de l’hélice)</a:t>
            </a:r>
            <a:endParaRPr lang="en-US" dirty="0"/>
          </a:p>
        </p:txBody>
      </p:sp>
      <p:pic>
        <p:nvPicPr>
          <p:cNvPr id="43"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136533" y="1498388"/>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9996" y="3939658"/>
            <a:ext cx="3019104" cy="1200329"/>
          </a:xfrm>
          <a:prstGeom prst="rect">
            <a:avLst/>
          </a:prstGeom>
          <a:noFill/>
          <a:ln w="19050">
            <a:solidFill>
              <a:srgbClr val="FF0000"/>
            </a:solidFill>
          </a:ln>
        </p:spPr>
        <p:txBody>
          <a:bodyPr wrap="square" rtlCol="0">
            <a:spAutoFit/>
          </a:bodyPr>
          <a:lstStyle/>
          <a:p>
            <a:r>
              <a:rPr lang="fr-FR" dirty="0" smtClean="0">
                <a:solidFill>
                  <a:srgbClr val="FF0000"/>
                </a:solidFill>
              </a:rPr>
              <a:t>Caractérisez l’hélice du pignon et de cette roue </a:t>
            </a:r>
            <a:br>
              <a:rPr lang="fr-FR" dirty="0" smtClean="0">
                <a:solidFill>
                  <a:srgbClr val="FF0000"/>
                </a:solidFill>
              </a:rPr>
            </a:br>
            <a:r>
              <a:rPr lang="fr-FR" dirty="0" smtClean="0">
                <a:solidFill>
                  <a:srgbClr val="FF0000"/>
                </a:solidFill>
              </a:rPr>
              <a:t>comme droite/gauche. </a:t>
            </a:r>
            <a:endParaRPr lang="fr-FR" dirty="0">
              <a:solidFill>
                <a:srgbClr val="FF0000"/>
              </a:solidFill>
            </a:endParaRPr>
          </a:p>
          <a:p>
            <a:r>
              <a:rPr lang="fr-FR" dirty="0" smtClean="0">
                <a:solidFill>
                  <a:srgbClr val="FF0000"/>
                </a:solidFill>
              </a:rPr>
              <a:t>Quelle est votre observation ? </a:t>
            </a:r>
            <a:endParaRPr lang="en-US" dirty="0">
              <a:solidFill>
                <a:srgbClr val="FF0000"/>
              </a:solidFill>
            </a:endParaRPr>
          </a:p>
        </p:txBody>
      </p:sp>
      <p:cxnSp>
        <p:nvCxnSpPr>
          <p:cNvPr id="8" name="Straight Arrow Connector 7"/>
          <p:cNvCxnSpPr/>
          <p:nvPr/>
        </p:nvCxnSpPr>
        <p:spPr>
          <a:xfrm flipV="1">
            <a:off x="3610510" y="2026241"/>
            <a:ext cx="1400298" cy="20028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488841" y="4379962"/>
            <a:ext cx="1925729" cy="2910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ZoneTexte 61"/>
          <p:cNvSpPr txBox="1"/>
          <p:nvPr/>
        </p:nvSpPr>
        <p:spPr>
          <a:xfrm>
            <a:off x="6875181" y="3455777"/>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52" name="ZoneTexte 61"/>
          <p:cNvSpPr txBox="1"/>
          <p:nvPr/>
        </p:nvSpPr>
        <p:spPr>
          <a:xfrm>
            <a:off x="10555641" y="3486308"/>
            <a:ext cx="1333708" cy="646331"/>
          </a:xfrm>
          <a:prstGeom prst="rect">
            <a:avLst/>
          </a:prstGeom>
          <a:noFill/>
        </p:spPr>
        <p:txBody>
          <a:bodyPr wrap="square" rtlCol="0">
            <a:spAutoFit/>
          </a:bodyPr>
          <a:lstStyle/>
          <a:p>
            <a:pPr algn="ctr"/>
            <a:r>
              <a:rPr lang="fr-FR" b="1" dirty="0" smtClean="0"/>
              <a:t>Roues à chevrons</a:t>
            </a:r>
            <a:endParaRPr lang="fr-FR" b="1" dirty="0"/>
          </a:p>
        </p:txBody>
      </p:sp>
      <p:sp>
        <p:nvSpPr>
          <p:cNvPr id="53" name="TextBox 41"/>
          <p:cNvSpPr txBox="1"/>
          <p:nvPr/>
        </p:nvSpPr>
        <p:spPr>
          <a:xfrm>
            <a:off x="6561425" y="335765"/>
            <a:ext cx="2038846" cy="1477328"/>
          </a:xfrm>
          <a:prstGeom prst="rect">
            <a:avLst/>
          </a:prstGeom>
          <a:noFill/>
        </p:spPr>
        <p:txBody>
          <a:bodyPr wrap="square" rtlCol="0">
            <a:spAutoFit/>
          </a:bodyPr>
          <a:lstStyle/>
          <a:p>
            <a:r>
              <a:rPr lang="fr-FR" dirty="0" smtClean="0"/>
              <a:t>Avec hélice à droite (</a:t>
            </a:r>
            <a:r>
              <a:rPr lang="fr-FR" dirty="0"/>
              <a:t>règle </a:t>
            </a:r>
            <a:r>
              <a:rPr lang="fr-FR" dirty="0" smtClean="0"/>
              <a:t>de la main </a:t>
            </a:r>
            <a:r>
              <a:rPr lang="fr-FR" dirty="0"/>
              <a:t>droite au sens inverse de </a:t>
            </a:r>
            <a:r>
              <a:rPr lang="fr-FR" dirty="0" smtClean="0"/>
              <a:t>l’hélice</a:t>
            </a:r>
            <a:r>
              <a:rPr lang="fr-FR" dirty="0"/>
              <a:t>)</a:t>
            </a:r>
            <a:endParaRPr lang="en-US" dirty="0"/>
          </a:p>
          <a:p>
            <a:endParaRPr lang="en-US" dirty="0"/>
          </a:p>
        </p:txBody>
      </p:sp>
      <p:sp>
        <p:nvSpPr>
          <p:cNvPr id="4" name="Espace réservé de la date 3"/>
          <p:cNvSpPr>
            <a:spLocks noGrp="1"/>
          </p:cNvSpPr>
          <p:nvPr>
            <p:ph type="dt" sz="half" idx="10"/>
          </p:nvPr>
        </p:nvSpPr>
        <p:spPr/>
        <p:txBody>
          <a:bodyPr/>
          <a:lstStyle/>
          <a:p>
            <a:fld id="{93B148F3-5666-46CE-8EA9-914C4384B0AD}" type="datetime7">
              <a:rPr lang="en-US" smtClean="0"/>
              <a:t>Nov-18</a:t>
            </a:fld>
            <a:endParaRPr lang="en-US"/>
          </a:p>
        </p:txBody>
      </p:sp>
      <p:sp>
        <p:nvSpPr>
          <p:cNvPr id="9" name="Espace réservé du pied de page 8"/>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026439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894652" y="654200"/>
            <a:ext cx="3130396" cy="3130396"/>
          </a:xfrm>
          <a:prstGeom prst="rect">
            <a:avLst/>
          </a:prstGeom>
        </p:spPr>
      </p:pic>
      <p:sp>
        <p:nvSpPr>
          <p:cNvPr id="5" name="Slide Number Placeholder 4"/>
          <p:cNvSpPr>
            <a:spLocks noGrp="1"/>
          </p:cNvSpPr>
          <p:nvPr>
            <p:ph type="sldNum" sz="quarter" idx="12"/>
          </p:nvPr>
        </p:nvSpPr>
        <p:spPr>
          <a:xfrm>
            <a:off x="8980170" y="6259215"/>
            <a:ext cx="2743200" cy="365125"/>
          </a:xfrm>
        </p:spPr>
        <p:txBody>
          <a:bodyPr/>
          <a:lstStyle/>
          <a:p>
            <a:fld id="{20D68944-6564-4374-BCF3-9E9F36549B1D}" type="slidenum">
              <a:rPr lang="en-US" smtClean="0"/>
              <a:pPr/>
              <a:t>36</a:t>
            </a:fld>
            <a:endParaRPr lang="en-US"/>
          </a:p>
        </p:txBody>
      </p:sp>
      <p:sp>
        <p:nvSpPr>
          <p:cNvPr id="7" name="ZoneTexte 7"/>
          <p:cNvSpPr txBox="1"/>
          <p:nvPr/>
        </p:nvSpPr>
        <p:spPr>
          <a:xfrm>
            <a:off x="473529" y="423369"/>
            <a:ext cx="4543314" cy="461665"/>
          </a:xfrm>
          <a:prstGeom prst="rect">
            <a:avLst/>
          </a:prstGeom>
          <a:noFill/>
        </p:spPr>
        <p:txBody>
          <a:bodyPr wrap="square" rtlCol="0">
            <a:spAutoFit/>
          </a:bodyPr>
          <a:lstStyle/>
          <a:p>
            <a:r>
              <a:rPr lang="fr-FR" sz="2400" b="1" dirty="0" smtClean="0"/>
              <a:t>Engrenages aux axes concourants</a:t>
            </a:r>
            <a:endParaRPr lang="fr-FR" sz="2400" b="1" dirty="0"/>
          </a:p>
        </p:txBody>
      </p:sp>
      <p:pic>
        <p:nvPicPr>
          <p:cNvPr id="17" name="Picture 16"/>
          <p:cNvPicPr>
            <a:picLocks noChangeAspect="1"/>
          </p:cNvPicPr>
          <p:nvPr/>
        </p:nvPicPr>
        <p:blipFill>
          <a:blip r:embed="rId3"/>
          <a:stretch>
            <a:fillRect/>
          </a:stretch>
        </p:blipFill>
        <p:spPr>
          <a:xfrm>
            <a:off x="1627272" y="794664"/>
            <a:ext cx="2849468" cy="2849468"/>
          </a:xfrm>
          <a:prstGeom prst="rect">
            <a:avLst/>
          </a:prstGeom>
        </p:spPr>
      </p:pic>
      <p:pic>
        <p:nvPicPr>
          <p:cNvPr id="29" name="Picture 28"/>
          <p:cNvPicPr>
            <a:picLocks noChangeAspect="1"/>
          </p:cNvPicPr>
          <p:nvPr/>
        </p:nvPicPr>
        <p:blipFill>
          <a:blip r:embed="rId4"/>
          <a:stretch>
            <a:fillRect/>
          </a:stretch>
        </p:blipFill>
        <p:spPr>
          <a:xfrm>
            <a:off x="8610600" y="913521"/>
            <a:ext cx="3482340" cy="2611755"/>
          </a:xfrm>
          <a:prstGeom prst="rect">
            <a:avLst/>
          </a:prstGeom>
        </p:spPr>
      </p:pic>
      <p:pic>
        <p:nvPicPr>
          <p:cNvPr id="30" name="Picture 29"/>
          <p:cNvPicPr>
            <a:picLocks noChangeAspect="1"/>
          </p:cNvPicPr>
          <p:nvPr/>
        </p:nvPicPr>
        <p:blipFill rotWithShape="1">
          <a:blip r:embed="rId5"/>
          <a:srcRect l="8778" t="14001" r="5000" b="18445"/>
          <a:stretch/>
        </p:blipFill>
        <p:spPr>
          <a:xfrm>
            <a:off x="4463174" y="4015429"/>
            <a:ext cx="3345180" cy="2620966"/>
          </a:xfrm>
          <a:prstGeom prst="rect">
            <a:avLst/>
          </a:prstGeom>
        </p:spPr>
      </p:pic>
      <p:sp>
        <p:nvSpPr>
          <p:cNvPr id="31" name="Rectangle 30"/>
          <p:cNvSpPr/>
          <p:nvPr/>
        </p:nvSpPr>
        <p:spPr>
          <a:xfrm>
            <a:off x="6507428" y="3610342"/>
            <a:ext cx="1905000" cy="769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p:cNvSpPr txBox="1"/>
          <p:nvPr/>
        </p:nvSpPr>
        <p:spPr>
          <a:xfrm>
            <a:off x="85725" y="1771650"/>
            <a:ext cx="1428750" cy="369332"/>
          </a:xfrm>
          <a:prstGeom prst="rect">
            <a:avLst/>
          </a:prstGeom>
          <a:noFill/>
        </p:spPr>
        <p:txBody>
          <a:bodyPr wrap="square" rtlCol="0">
            <a:spAutoFit/>
          </a:bodyPr>
          <a:lstStyle/>
          <a:p>
            <a:r>
              <a:rPr lang="fr-FR" b="1" dirty="0" smtClean="0"/>
              <a:t>Axes à 90°</a:t>
            </a:r>
            <a:endParaRPr lang="en-US" b="1" dirty="0"/>
          </a:p>
        </p:txBody>
      </p:sp>
      <p:sp>
        <p:nvSpPr>
          <p:cNvPr id="34" name="TextBox 33"/>
          <p:cNvSpPr txBox="1"/>
          <p:nvPr/>
        </p:nvSpPr>
        <p:spPr>
          <a:xfrm>
            <a:off x="85725" y="5141246"/>
            <a:ext cx="1428750" cy="369332"/>
          </a:xfrm>
          <a:prstGeom prst="rect">
            <a:avLst/>
          </a:prstGeom>
          <a:noFill/>
        </p:spPr>
        <p:txBody>
          <a:bodyPr wrap="square" rtlCol="0">
            <a:spAutoFit/>
          </a:bodyPr>
          <a:lstStyle/>
          <a:p>
            <a:r>
              <a:rPr lang="fr-FR" b="1" dirty="0" smtClean="0"/>
              <a:t>Axes à 60°</a:t>
            </a:r>
            <a:endParaRPr lang="en-US" b="1" dirty="0"/>
          </a:p>
        </p:txBody>
      </p:sp>
      <p:cxnSp>
        <p:nvCxnSpPr>
          <p:cNvPr id="6" name="Straight Connector 5"/>
          <p:cNvCxnSpPr/>
          <p:nvPr/>
        </p:nvCxnSpPr>
        <p:spPr>
          <a:xfrm flipH="1" flipV="1">
            <a:off x="3029527" y="981075"/>
            <a:ext cx="22479" cy="145732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557010" y="1275278"/>
            <a:ext cx="0" cy="1381125"/>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667500" y="3525276"/>
            <a:ext cx="3811" cy="2169604"/>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090785" y="423369"/>
            <a:ext cx="386715" cy="1602872"/>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915166" y="764657"/>
            <a:ext cx="737952" cy="1454741"/>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324102" y="1554182"/>
            <a:ext cx="1319363" cy="72312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693567" y="1612094"/>
            <a:ext cx="1256110" cy="665216"/>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95187" y="3652527"/>
            <a:ext cx="1499948" cy="135178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51408" y="1659169"/>
            <a:ext cx="243644" cy="1388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6125" y="1794510"/>
            <a:ext cx="0" cy="2545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78892" y="1771650"/>
            <a:ext cx="220074" cy="1215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00871" y="1893196"/>
            <a:ext cx="0" cy="29260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174105" y="1667818"/>
            <a:ext cx="110037" cy="2253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0284142" y="1667818"/>
            <a:ext cx="67628" cy="23687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81750" y="4029074"/>
            <a:ext cx="285750" cy="190500"/>
          </a:xfrm>
          <a:custGeom>
            <a:avLst/>
            <a:gdLst>
              <a:gd name="connsiteX0" fmla="*/ 0 w 285750"/>
              <a:gd name="connsiteY0" fmla="*/ 0 h 266700"/>
              <a:gd name="connsiteX1" fmla="*/ 95250 w 285750"/>
              <a:gd name="connsiteY1" fmla="*/ 200025 h 266700"/>
              <a:gd name="connsiteX2" fmla="*/ 285750 w 285750"/>
              <a:gd name="connsiteY2" fmla="*/ 266700 h 266700"/>
              <a:gd name="connsiteX0" fmla="*/ 0 w 285750"/>
              <a:gd name="connsiteY0" fmla="*/ 0 h 210387"/>
              <a:gd name="connsiteX1" fmla="*/ 95250 w 285750"/>
              <a:gd name="connsiteY1" fmla="*/ 200025 h 210387"/>
              <a:gd name="connsiteX2" fmla="*/ 285750 w 285750"/>
              <a:gd name="connsiteY2" fmla="*/ 190500 h 210387"/>
              <a:gd name="connsiteX0" fmla="*/ 0 w 285750"/>
              <a:gd name="connsiteY0" fmla="*/ 0 h 190500"/>
              <a:gd name="connsiteX1" fmla="*/ 95250 w 285750"/>
              <a:gd name="connsiteY1" fmla="*/ 161925 h 190500"/>
              <a:gd name="connsiteX2" fmla="*/ 285750 w 285750"/>
              <a:gd name="connsiteY2" fmla="*/ 190500 h 190500"/>
            </a:gdLst>
            <a:ahLst/>
            <a:cxnLst>
              <a:cxn ang="0">
                <a:pos x="connsiteX0" y="connsiteY0"/>
              </a:cxn>
              <a:cxn ang="0">
                <a:pos x="connsiteX1" y="connsiteY1"/>
              </a:cxn>
              <a:cxn ang="0">
                <a:pos x="connsiteX2" y="connsiteY2"/>
              </a:cxn>
            </a:cxnLst>
            <a:rect l="l" t="t" r="r" b="b"/>
            <a:pathLst>
              <a:path w="285750" h="190500">
                <a:moveTo>
                  <a:pt x="0" y="0"/>
                </a:moveTo>
                <a:cubicBezTo>
                  <a:pt x="23812" y="77787"/>
                  <a:pt x="47625" y="130175"/>
                  <a:pt x="95250" y="161925"/>
                </a:cubicBezTo>
                <a:cubicBezTo>
                  <a:pt x="142875" y="193675"/>
                  <a:pt x="214312" y="179387"/>
                  <a:pt x="285750" y="190500"/>
                </a:cubicBezTo>
              </a:path>
            </a:pathLst>
          </a:custGeom>
          <a:noFill/>
          <a:ln>
            <a:solidFill>
              <a:schemeClr val="accent4"/>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183640" y="4155893"/>
            <a:ext cx="681969" cy="369332"/>
          </a:xfrm>
          <a:prstGeom prst="rect">
            <a:avLst/>
          </a:prstGeom>
          <a:noFill/>
        </p:spPr>
        <p:txBody>
          <a:bodyPr wrap="square" rtlCol="0">
            <a:spAutoFit/>
          </a:bodyPr>
          <a:lstStyle/>
          <a:p>
            <a:r>
              <a:rPr lang="fr-FR" dirty="0" smtClean="0"/>
              <a:t>60°</a:t>
            </a:r>
            <a:endParaRPr lang="en-US" dirty="0"/>
          </a:p>
        </p:txBody>
      </p:sp>
      <p:sp>
        <p:nvSpPr>
          <p:cNvPr id="56" name="Oval 55"/>
          <p:cNvSpPr/>
          <p:nvPr/>
        </p:nvSpPr>
        <p:spPr>
          <a:xfrm>
            <a:off x="2997865" y="189605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14393" y="2017663"/>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94764" y="1366121"/>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15191" y="3749300"/>
            <a:ext cx="104618" cy="9752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3993553" y="3208521"/>
            <a:ext cx="1463040" cy="646331"/>
          </a:xfrm>
          <a:prstGeom prst="rect">
            <a:avLst/>
          </a:prstGeom>
          <a:noFill/>
        </p:spPr>
        <p:txBody>
          <a:bodyPr wrap="square" rtlCol="0">
            <a:spAutoFit/>
          </a:bodyPr>
          <a:lstStyle/>
          <a:p>
            <a:pPr algn="ctr"/>
            <a:r>
              <a:rPr lang="fr-FR" dirty="0" smtClean="0"/>
              <a:t>Axes concurrents</a:t>
            </a:r>
            <a:endParaRPr lang="en-US" dirty="0"/>
          </a:p>
        </p:txBody>
      </p:sp>
      <p:cxnSp>
        <p:nvCxnSpPr>
          <p:cNvPr id="62" name="Straight Arrow Connector 61"/>
          <p:cNvCxnSpPr/>
          <p:nvPr/>
        </p:nvCxnSpPr>
        <p:spPr>
          <a:xfrm flipH="1" flipV="1">
            <a:off x="3102483" y="2039496"/>
            <a:ext cx="1360691" cy="13514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11839" y="2115192"/>
            <a:ext cx="1483171" cy="1300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13763" y="3652527"/>
            <a:ext cx="1252939" cy="1264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025048" y="1463650"/>
            <a:ext cx="2149057" cy="903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19003" y="3304575"/>
            <a:ext cx="411480" cy="1817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ZoneTexte 1047"/>
          <p:cNvSpPr txBox="1"/>
          <p:nvPr/>
        </p:nvSpPr>
        <p:spPr>
          <a:xfrm>
            <a:off x="143128" y="2658767"/>
            <a:ext cx="1844752" cy="369332"/>
          </a:xfrm>
          <a:prstGeom prst="rect">
            <a:avLst/>
          </a:prstGeom>
          <a:noFill/>
        </p:spPr>
        <p:txBody>
          <a:bodyPr wrap="square" rtlCol="0">
            <a:spAutoFit/>
          </a:bodyPr>
          <a:lstStyle/>
          <a:p>
            <a:pPr algn="ctr"/>
            <a:r>
              <a:rPr lang="fr-FR" b="1" dirty="0" smtClean="0"/>
              <a:t>Dentures Droites</a:t>
            </a:r>
            <a:endParaRPr lang="fr-FR" b="1" dirty="0"/>
          </a:p>
        </p:txBody>
      </p:sp>
      <p:pic>
        <p:nvPicPr>
          <p:cNvPr id="4098"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242967" y="4430133"/>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79251" y="4430580"/>
            <a:ext cx="2749872" cy="923330"/>
          </a:xfrm>
          <a:prstGeom prst="rect">
            <a:avLst/>
          </a:prstGeom>
          <a:noFill/>
        </p:spPr>
        <p:txBody>
          <a:bodyPr wrap="square" rtlCol="0">
            <a:spAutoFit/>
          </a:bodyPr>
          <a:lstStyle/>
          <a:p>
            <a:r>
              <a:rPr lang="fr-FR" dirty="0" smtClean="0"/>
              <a:t>Avec hélice à gauche </a:t>
            </a:r>
          </a:p>
          <a:p>
            <a:r>
              <a:rPr lang="fr-FR" dirty="0" smtClean="0"/>
              <a:t>(règle de la main droite au sens inverse de l’hélice)</a:t>
            </a:r>
            <a:endParaRPr lang="en-US" dirty="0"/>
          </a:p>
        </p:txBody>
      </p:sp>
      <p:sp>
        <p:nvSpPr>
          <p:cNvPr id="42" name="TextBox 41"/>
          <p:cNvSpPr txBox="1"/>
          <p:nvPr/>
        </p:nvSpPr>
        <p:spPr>
          <a:xfrm>
            <a:off x="6561425" y="335765"/>
            <a:ext cx="2038846" cy="1477328"/>
          </a:xfrm>
          <a:prstGeom prst="rect">
            <a:avLst/>
          </a:prstGeom>
          <a:noFill/>
        </p:spPr>
        <p:txBody>
          <a:bodyPr wrap="square" rtlCol="0">
            <a:spAutoFit/>
          </a:bodyPr>
          <a:lstStyle/>
          <a:p>
            <a:r>
              <a:rPr lang="fr-FR" dirty="0" smtClean="0"/>
              <a:t>Avec hélice à droite (</a:t>
            </a:r>
            <a:r>
              <a:rPr lang="fr-FR" dirty="0"/>
              <a:t>règle </a:t>
            </a:r>
            <a:r>
              <a:rPr lang="fr-FR" dirty="0" smtClean="0"/>
              <a:t>de la main </a:t>
            </a:r>
            <a:r>
              <a:rPr lang="fr-FR" dirty="0"/>
              <a:t>droite au sens inverse de </a:t>
            </a:r>
            <a:r>
              <a:rPr lang="fr-FR" dirty="0" smtClean="0"/>
              <a:t>l’hélice</a:t>
            </a:r>
            <a:r>
              <a:rPr lang="fr-FR" dirty="0"/>
              <a:t>)</a:t>
            </a:r>
            <a:endParaRPr lang="en-US" dirty="0"/>
          </a:p>
          <a:p>
            <a:endParaRPr lang="en-US" dirty="0"/>
          </a:p>
        </p:txBody>
      </p:sp>
      <p:pic>
        <p:nvPicPr>
          <p:cNvPr id="43" name="Picture 2" descr="Image result for right hand ru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62144">
            <a:off x="6136533" y="1498388"/>
            <a:ext cx="1104333" cy="11043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227132" y="3885298"/>
            <a:ext cx="2004060" cy="1200329"/>
          </a:xfrm>
          <a:prstGeom prst="rect">
            <a:avLst/>
          </a:prstGeom>
          <a:noFill/>
        </p:spPr>
        <p:txBody>
          <a:bodyPr wrap="square" rtlCol="0">
            <a:spAutoFit/>
          </a:bodyPr>
          <a:lstStyle/>
          <a:p>
            <a:pPr algn="ctr"/>
            <a:r>
              <a:rPr lang="fr-FR" dirty="0" smtClean="0"/>
              <a:t>Tous ces engrenages sont </a:t>
            </a:r>
            <a:r>
              <a:rPr lang="fr-FR" b="1" dirty="0" smtClean="0"/>
              <a:t>coniques</a:t>
            </a:r>
          </a:p>
          <a:p>
            <a:pPr algn="ctr"/>
            <a:r>
              <a:rPr lang="fr-FR" b="1" dirty="0" smtClean="0"/>
              <a:t>(</a:t>
            </a:r>
            <a:r>
              <a:rPr lang="fr-FR" b="1" dirty="0" err="1" smtClean="0"/>
              <a:t>ang</a:t>
            </a:r>
            <a:r>
              <a:rPr lang="fr-FR" b="1" dirty="0" smtClean="0"/>
              <a:t> : </a:t>
            </a:r>
            <a:r>
              <a:rPr lang="fr-FR" b="1" dirty="0" err="1" smtClean="0"/>
              <a:t>bevel</a:t>
            </a:r>
            <a:r>
              <a:rPr lang="fr-FR" b="1" dirty="0" smtClean="0"/>
              <a:t> </a:t>
            </a:r>
            <a:r>
              <a:rPr lang="fr-FR" b="1" dirty="0" err="1" smtClean="0"/>
              <a:t>gears</a:t>
            </a:r>
            <a:r>
              <a:rPr lang="fr-FR" b="1" dirty="0" smtClean="0"/>
              <a:t>)</a:t>
            </a:r>
            <a:endParaRPr lang="en-US" b="1" dirty="0"/>
          </a:p>
        </p:txBody>
      </p:sp>
      <p:sp>
        <p:nvSpPr>
          <p:cNvPr id="45" name="ZoneTexte 61"/>
          <p:cNvSpPr txBox="1"/>
          <p:nvPr/>
        </p:nvSpPr>
        <p:spPr>
          <a:xfrm>
            <a:off x="6875181" y="3455777"/>
            <a:ext cx="1333708" cy="646331"/>
          </a:xfrm>
          <a:prstGeom prst="rect">
            <a:avLst/>
          </a:prstGeom>
          <a:noFill/>
        </p:spPr>
        <p:txBody>
          <a:bodyPr wrap="square" rtlCol="0">
            <a:spAutoFit/>
          </a:bodyPr>
          <a:lstStyle/>
          <a:p>
            <a:pPr algn="ctr"/>
            <a:r>
              <a:rPr lang="fr-FR" b="1" dirty="0" smtClean="0"/>
              <a:t>Dentures Hélicoïdales</a:t>
            </a:r>
            <a:endParaRPr lang="fr-FR" b="1" dirty="0"/>
          </a:p>
        </p:txBody>
      </p:sp>
      <p:sp>
        <p:nvSpPr>
          <p:cNvPr id="47" name="ZoneTexte 61"/>
          <p:cNvSpPr txBox="1"/>
          <p:nvPr/>
        </p:nvSpPr>
        <p:spPr>
          <a:xfrm>
            <a:off x="10555641" y="3486308"/>
            <a:ext cx="1333708" cy="646331"/>
          </a:xfrm>
          <a:prstGeom prst="rect">
            <a:avLst/>
          </a:prstGeom>
          <a:noFill/>
        </p:spPr>
        <p:txBody>
          <a:bodyPr wrap="square" rtlCol="0">
            <a:spAutoFit/>
          </a:bodyPr>
          <a:lstStyle/>
          <a:p>
            <a:pPr algn="ctr"/>
            <a:r>
              <a:rPr lang="fr-FR" b="1" dirty="0" smtClean="0"/>
              <a:t>Roues à chevrons</a:t>
            </a:r>
            <a:endParaRPr lang="fr-FR" b="1" dirty="0"/>
          </a:p>
        </p:txBody>
      </p:sp>
      <p:sp>
        <p:nvSpPr>
          <p:cNvPr id="3" name="Espace réservé de la date 2"/>
          <p:cNvSpPr>
            <a:spLocks noGrp="1"/>
          </p:cNvSpPr>
          <p:nvPr>
            <p:ph type="dt" sz="half" idx="10"/>
          </p:nvPr>
        </p:nvSpPr>
        <p:spPr/>
        <p:txBody>
          <a:bodyPr/>
          <a:lstStyle/>
          <a:p>
            <a:fld id="{BA2688C3-CEA7-4799-A5B4-DC12B726E566}"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116924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D68944-6564-4374-BCF3-9E9F36549B1D}" type="slidenum">
              <a:rPr lang="en-US" smtClean="0"/>
              <a:pPr/>
              <a:t>37</a:t>
            </a:fld>
            <a:endParaRPr lang="en-US"/>
          </a:p>
        </p:txBody>
      </p:sp>
      <p:sp>
        <p:nvSpPr>
          <p:cNvPr id="7" name="ZoneTexte 7"/>
          <p:cNvSpPr txBox="1"/>
          <p:nvPr/>
        </p:nvSpPr>
        <p:spPr>
          <a:xfrm>
            <a:off x="473528" y="423369"/>
            <a:ext cx="5104311" cy="461665"/>
          </a:xfrm>
          <a:prstGeom prst="rect">
            <a:avLst/>
          </a:prstGeom>
          <a:noFill/>
        </p:spPr>
        <p:txBody>
          <a:bodyPr wrap="square" rtlCol="0">
            <a:spAutoFit/>
          </a:bodyPr>
          <a:lstStyle/>
          <a:p>
            <a:r>
              <a:rPr lang="fr-FR" sz="2400" b="1" dirty="0" smtClean="0"/>
              <a:t>Autres Engrenages</a:t>
            </a:r>
            <a:endParaRPr lang="fr-FR" sz="2400" b="1" dirty="0"/>
          </a:p>
        </p:txBody>
      </p:sp>
      <p:pic>
        <p:nvPicPr>
          <p:cNvPr id="27" name="Picture 26"/>
          <p:cNvPicPr>
            <a:picLocks noChangeAspect="1"/>
          </p:cNvPicPr>
          <p:nvPr/>
        </p:nvPicPr>
        <p:blipFill>
          <a:blip r:embed="rId2"/>
          <a:stretch>
            <a:fillRect/>
          </a:stretch>
        </p:blipFill>
        <p:spPr>
          <a:xfrm>
            <a:off x="270509" y="1439307"/>
            <a:ext cx="3839165" cy="2789793"/>
          </a:xfrm>
          <a:prstGeom prst="rect">
            <a:avLst/>
          </a:prstGeom>
        </p:spPr>
      </p:pic>
      <p:pic>
        <p:nvPicPr>
          <p:cNvPr id="2" name="Picture 1"/>
          <p:cNvPicPr>
            <a:picLocks noChangeAspect="1"/>
          </p:cNvPicPr>
          <p:nvPr/>
        </p:nvPicPr>
        <p:blipFill>
          <a:blip r:embed="rId3"/>
          <a:stretch>
            <a:fillRect/>
          </a:stretch>
        </p:blipFill>
        <p:spPr>
          <a:xfrm>
            <a:off x="4487227" y="1439307"/>
            <a:ext cx="3600450" cy="2695575"/>
          </a:xfrm>
          <a:prstGeom prst="rect">
            <a:avLst/>
          </a:prstGeom>
        </p:spPr>
      </p:pic>
      <p:sp>
        <p:nvSpPr>
          <p:cNvPr id="3" name="TextBox 2"/>
          <p:cNvSpPr txBox="1"/>
          <p:nvPr/>
        </p:nvSpPr>
        <p:spPr>
          <a:xfrm>
            <a:off x="270509" y="4285681"/>
            <a:ext cx="3482340" cy="1200329"/>
          </a:xfrm>
          <a:prstGeom prst="rect">
            <a:avLst/>
          </a:prstGeom>
          <a:noFill/>
        </p:spPr>
        <p:txBody>
          <a:bodyPr wrap="square" rtlCol="0">
            <a:spAutoFit/>
          </a:bodyPr>
          <a:lstStyle/>
          <a:p>
            <a:pPr algn="ctr"/>
            <a:r>
              <a:rPr lang="fr-FR" dirty="0" smtClean="0"/>
              <a:t>Engrenages avec </a:t>
            </a:r>
            <a:r>
              <a:rPr lang="fr-FR" b="1" dirty="0" smtClean="0"/>
              <a:t>denture hypoïde </a:t>
            </a:r>
            <a:r>
              <a:rPr lang="fr-FR" dirty="0" smtClean="0"/>
              <a:t>= </a:t>
            </a:r>
          </a:p>
          <a:p>
            <a:pPr algn="ctr"/>
            <a:r>
              <a:rPr lang="fr-FR" dirty="0" smtClean="0"/>
              <a:t>Engrenages conique aux axes non concourants</a:t>
            </a:r>
            <a:endParaRPr lang="en-US" dirty="0"/>
          </a:p>
        </p:txBody>
      </p:sp>
      <p:sp>
        <p:nvSpPr>
          <p:cNvPr id="4" name="TextBox 3"/>
          <p:cNvSpPr txBox="1"/>
          <p:nvPr/>
        </p:nvSpPr>
        <p:spPr>
          <a:xfrm>
            <a:off x="4312920" y="4424181"/>
            <a:ext cx="3949065" cy="923330"/>
          </a:xfrm>
          <a:prstGeom prst="rect">
            <a:avLst/>
          </a:prstGeom>
          <a:noFill/>
        </p:spPr>
        <p:txBody>
          <a:bodyPr wrap="square" rtlCol="0">
            <a:spAutoFit/>
          </a:bodyPr>
          <a:lstStyle/>
          <a:p>
            <a:pPr algn="ctr"/>
            <a:r>
              <a:rPr lang="fr-FR" b="1" dirty="0" smtClean="0"/>
              <a:t>Vis ou sans fin et roue </a:t>
            </a:r>
          </a:p>
          <a:p>
            <a:pPr algn="ctr"/>
            <a:r>
              <a:rPr lang="fr-FR" dirty="0" smtClean="0"/>
              <a:t>(</a:t>
            </a:r>
            <a:r>
              <a:rPr lang="fr-FR" dirty="0" err="1" smtClean="0"/>
              <a:t>ang</a:t>
            </a:r>
            <a:r>
              <a:rPr lang="fr-FR" dirty="0" smtClean="0"/>
              <a:t> : </a:t>
            </a:r>
            <a:r>
              <a:rPr lang="fr-FR" dirty="0" err="1" smtClean="0"/>
              <a:t>worm</a:t>
            </a:r>
            <a:r>
              <a:rPr lang="fr-FR" dirty="0" smtClean="0"/>
              <a:t> </a:t>
            </a:r>
            <a:r>
              <a:rPr lang="fr-FR" dirty="0" err="1" smtClean="0"/>
              <a:t>gears</a:t>
            </a:r>
            <a:r>
              <a:rPr lang="fr-FR" dirty="0" smtClean="0"/>
              <a:t>)</a:t>
            </a:r>
          </a:p>
          <a:p>
            <a:pPr algn="ctr"/>
            <a:r>
              <a:rPr lang="fr-FR" dirty="0" smtClean="0"/>
              <a:t>NOTE : on ne dit pas pignon dans ce cas</a:t>
            </a:r>
            <a:endParaRPr lang="en-US" dirty="0"/>
          </a:p>
        </p:txBody>
      </p:sp>
      <p:pic>
        <p:nvPicPr>
          <p:cNvPr id="2052" name="Picture 4" descr="Image result for rack and pinion gea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1518760"/>
            <a:ext cx="3400755" cy="24561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68842" y="4424181"/>
            <a:ext cx="3684270" cy="923330"/>
          </a:xfrm>
          <a:prstGeom prst="rect">
            <a:avLst/>
          </a:prstGeom>
          <a:noFill/>
        </p:spPr>
        <p:txBody>
          <a:bodyPr wrap="square" rtlCol="0">
            <a:spAutoFit/>
          </a:bodyPr>
          <a:lstStyle/>
          <a:p>
            <a:pPr algn="ctr"/>
            <a:r>
              <a:rPr lang="fr-FR" b="1" dirty="0"/>
              <a:t>P</a:t>
            </a:r>
            <a:r>
              <a:rPr lang="fr-FR" b="1" dirty="0" smtClean="0"/>
              <a:t>ignon et crémaillère</a:t>
            </a:r>
          </a:p>
          <a:p>
            <a:pPr algn="ctr"/>
            <a:r>
              <a:rPr lang="fr-FR" dirty="0" smtClean="0"/>
              <a:t>(</a:t>
            </a:r>
            <a:r>
              <a:rPr lang="fr-FR" dirty="0" err="1" smtClean="0"/>
              <a:t>ang</a:t>
            </a:r>
            <a:r>
              <a:rPr lang="fr-FR" dirty="0" smtClean="0"/>
              <a:t> : rack and pignon)</a:t>
            </a:r>
          </a:p>
          <a:p>
            <a:pPr algn="ctr"/>
            <a:r>
              <a:rPr lang="fr-FR" dirty="0" smtClean="0"/>
              <a:t>NOTE : on ne dit pas roue dans ce cas</a:t>
            </a:r>
            <a:endParaRPr lang="en-US" dirty="0"/>
          </a:p>
        </p:txBody>
      </p:sp>
      <p:sp>
        <p:nvSpPr>
          <p:cNvPr id="6" name="Espace réservé de la date 5"/>
          <p:cNvSpPr>
            <a:spLocks noGrp="1"/>
          </p:cNvSpPr>
          <p:nvPr>
            <p:ph type="dt" sz="half" idx="10"/>
          </p:nvPr>
        </p:nvSpPr>
        <p:spPr/>
        <p:txBody>
          <a:bodyPr/>
          <a:lstStyle/>
          <a:p>
            <a:fld id="{5DC4DB47-CC29-4FF3-96AA-DF33C97E1BC2}"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62767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D68944-6564-4374-BCF3-9E9F36549B1D}" type="slidenum">
              <a:rPr lang="en-US" smtClean="0"/>
              <a:pPr/>
              <a:t>38</a:t>
            </a:fld>
            <a:endParaRPr lang="en-US"/>
          </a:p>
        </p:txBody>
      </p:sp>
      <p:sp>
        <p:nvSpPr>
          <p:cNvPr id="7" name="ZoneTexte 7"/>
          <p:cNvSpPr txBox="1"/>
          <p:nvPr/>
        </p:nvSpPr>
        <p:spPr>
          <a:xfrm>
            <a:off x="473528" y="423369"/>
            <a:ext cx="5104311" cy="461665"/>
          </a:xfrm>
          <a:prstGeom prst="rect">
            <a:avLst/>
          </a:prstGeom>
          <a:noFill/>
        </p:spPr>
        <p:txBody>
          <a:bodyPr wrap="square" rtlCol="0">
            <a:spAutoFit/>
          </a:bodyPr>
          <a:lstStyle/>
          <a:p>
            <a:r>
              <a:rPr lang="fr-FR" sz="2400" b="1" dirty="0" smtClean="0"/>
              <a:t>Autres Engrenages</a:t>
            </a:r>
            <a:endParaRPr lang="fr-FR" sz="2400" b="1" dirty="0"/>
          </a:p>
        </p:txBody>
      </p:sp>
      <p:pic>
        <p:nvPicPr>
          <p:cNvPr id="27" name="Picture 26"/>
          <p:cNvPicPr>
            <a:picLocks noChangeAspect="1"/>
          </p:cNvPicPr>
          <p:nvPr/>
        </p:nvPicPr>
        <p:blipFill>
          <a:blip r:embed="rId2"/>
          <a:stretch>
            <a:fillRect/>
          </a:stretch>
        </p:blipFill>
        <p:spPr>
          <a:xfrm>
            <a:off x="270509" y="1439307"/>
            <a:ext cx="3839165" cy="2789793"/>
          </a:xfrm>
          <a:prstGeom prst="rect">
            <a:avLst/>
          </a:prstGeom>
        </p:spPr>
      </p:pic>
      <p:pic>
        <p:nvPicPr>
          <p:cNvPr id="2" name="Picture 1"/>
          <p:cNvPicPr>
            <a:picLocks noChangeAspect="1"/>
          </p:cNvPicPr>
          <p:nvPr/>
        </p:nvPicPr>
        <p:blipFill>
          <a:blip r:embed="rId3"/>
          <a:stretch>
            <a:fillRect/>
          </a:stretch>
        </p:blipFill>
        <p:spPr>
          <a:xfrm>
            <a:off x="4487227" y="1439307"/>
            <a:ext cx="3600450" cy="2695575"/>
          </a:xfrm>
          <a:prstGeom prst="rect">
            <a:avLst/>
          </a:prstGeom>
        </p:spPr>
      </p:pic>
      <p:sp>
        <p:nvSpPr>
          <p:cNvPr id="3" name="TextBox 2"/>
          <p:cNvSpPr txBox="1"/>
          <p:nvPr/>
        </p:nvSpPr>
        <p:spPr>
          <a:xfrm>
            <a:off x="270509" y="4285681"/>
            <a:ext cx="3482340" cy="1200329"/>
          </a:xfrm>
          <a:prstGeom prst="rect">
            <a:avLst/>
          </a:prstGeom>
          <a:noFill/>
        </p:spPr>
        <p:txBody>
          <a:bodyPr wrap="square" rtlCol="0">
            <a:spAutoFit/>
          </a:bodyPr>
          <a:lstStyle/>
          <a:p>
            <a:pPr algn="ctr"/>
            <a:r>
              <a:rPr lang="fr-FR" dirty="0" smtClean="0"/>
              <a:t>Engrenages avec </a:t>
            </a:r>
            <a:r>
              <a:rPr lang="fr-FR" b="1" dirty="0" smtClean="0"/>
              <a:t>denture hypoïde </a:t>
            </a:r>
            <a:r>
              <a:rPr lang="fr-FR" dirty="0" smtClean="0"/>
              <a:t>= </a:t>
            </a:r>
          </a:p>
          <a:p>
            <a:pPr algn="ctr"/>
            <a:r>
              <a:rPr lang="fr-FR" dirty="0" smtClean="0"/>
              <a:t>Engrenages conique aux axes non concourants</a:t>
            </a:r>
            <a:endParaRPr lang="en-US" dirty="0"/>
          </a:p>
        </p:txBody>
      </p:sp>
      <p:sp>
        <p:nvSpPr>
          <p:cNvPr id="4" name="TextBox 3"/>
          <p:cNvSpPr txBox="1"/>
          <p:nvPr/>
        </p:nvSpPr>
        <p:spPr>
          <a:xfrm>
            <a:off x="4312920" y="4424181"/>
            <a:ext cx="3949065" cy="923330"/>
          </a:xfrm>
          <a:prstGeom prst="rect">
            <a:avLst/>
          </a:prstGeom>
          <a:noFill/>
        </p:spPr>
        <p:txBody>
          <a:bodyPr wrap="square" rtlCol="0">
            <a:spAutoFit/>
          </a:bodyPr>
          <a:lstStyle/>
          <a:p>
            <a:pPr algn="ctr"/>
            <a:r>
              <a:rPr lang="fr-FR" b="1" dirty="0" smtClean="0"/>
              <a:t>Vis ou sans fin et roue </a:t>
            </a:r>
          </a:p>
          <a:p>
            <a:pPr algn="ctr"/>
            <a:r>
              <a:rPr lang="fr-FR" dirty="0" smtClean="0"/>
              <a:t>(</a:t>
            </a:r>
            <a:r>
              <a:rPr lang="fr-FR" dirty="0" err="1" smtClean="0"/>
              <a:t>ang</a:t>
            </a:r>
            <a:r>
              <a:rPr lang="fr-FR" dirty="0" smtClean="0"/>
              <a:t> : </a:t>
            </a:r>
            <a:r>
              <a:rPr lang="fr-FR" dirty="0" err="1" smtClean="0"/>
              <a:t>worm</a:t>
            </a:r>
            <a:r>
              <a:rPr lang="fr-FR" dirty="0" smtClean="0"/>
              <a:t> </a:t>
            </a:r>
            <a:r>
              <a:rPr lang="fr-FR" dirty="0" err="1" smtClean="0"/>
              <a:t>gears</a:t>
            </a:r>
            <a:r>
              <a:rPr lang="fr-FR" dirty="0" smtClean="0"/>
              <a:t>)</a:t>
            </a:r>
          </a:p>
          <a:p>
            <a:pPr algn="ctr"/>
            <a:r>
              <a:rPr lang="fr-FR" dirty="0" smtClean="0"/>
              <a:t>NOTE : on ne dit pas pignon dans ce cas</a:t>
            </a:r>
            <a:endParaRPr lang="en-US" dirty="0"/>
          </a:p>
        </p:txBody>
      </p:sp>
      <p:pic>
        <p:nvPicPr>
          <p:cNvPr id="2052" name="Picture 4" descr="Image result for rack and pinion gea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1518760"/>
            <a:ext cx="3400755" cy="24561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68842" y="4424181"/>
            <a:ext cx="3684270" cy="923330"/>
          </a:xfrm>
          <a:prstGeom prst="rect">
            <a:avLst/>
          </a:prstGeom>
          <a:noFill/>
        </p:spPr>
        <p:txBody>
          <a:bodyPr wrap="square" rtlCol="0">
            <a:spAutoFit/>
          </a:bodyPr>
          <a:lstStyle/>
          <a:p>
            <a:pPr algn="ctr"/>
            <a:r>
              <a:rPr lang="fr-FR" b="1" dirty="0"/>
              <a:t>P</a:t>
            </a:r>
            <a:r>
              <a:rPr lang="fr-FR" b="1" dirty="0" smtClean="0"/>
              <a:t>ignon et crémaillère</a:t>
            </a:r>
          </a:p>
          <a:p>
            <a:pPr algn="ctr"/>
            <a:r>
              <a:rPr lang="fr-FR" dirty="0" smtClean="0"/>
              <a:t>(</a:t>
            </a:r>
            <a:r>
              <a:rPr lang="fr-FR" dirty="0" err="1" smtClean="0"/>
              <a:t>ang</a:t>
            </a:r>
            <a:r>
              <a:rPr lang="fr-FR" dirty="0" smtClean="0"/>
              <a:t> : rack and pignon)</a:t>
            </a:r>
          </a:p>
          <a:p>
            <a:pPr algn="ctr"/>
            <a:r>
              <a:rPr lang="fr-FR" dirty="0" smtClean="0"/>
              <a:t>NOTE : on ne dit pas roue dans ce cas</a:t>
            </a:r>
            <a:endParaRPr lang="en-US" dirty="0"/>
          </a:p>
        </p:txBody>
      </p:sp>
      <p:cxnSp>
        <p:nvCxnSpPr>
          <p:cNvPr id="8" name="Connecteur droit avec flèche 7"/>
          <p:cNvCxnSpPr/>
          <p:nvPr/>
        </p:nvCxnSpPr>
        <p:spPr>
          <a:xfrm flipH="1">
            <a:off x="6988629" y="850908"/>
            <a:ext cx="342900" cy="1222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7331529" y="850908"/>
            <a:ext cx="0" cy="13752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988629" y="527743"/>
            <a:ext cx="2605767" cy="646331"/>
          </a:xfrm>
          <a:prstGeom prst="rect">
            <a:avLst/>
          </a:prstGeom>
          <a:noFill/>
        </p:spPr>
        <p:txBody>
          <a:bodyPr wrap="square" rtlCol="0">
            <a:spAutoFit/>
          </a:bodyPr>
          <a:lstStyle/>
          <a:p>
            <a:pPr algn="ctr"/>
            <a:r>
              <a:rPr lang="fr-FR" dirty="0" smtClean="0"/>
              <a:t>Différentes matières!!! (très souvent)</a:t>
            </a:r>
            <a:endParaRPr lang="fr-FR" dirty="0"/>
          </a:p>
        </p:txBody>
      </p:sp>
      <p:sp>
        <p:nvSpPr>
          <p:cNvPr id="18" name="ZoneTexte 17"/>
          <p:cNvSpPr txBox="1"/>
          <p:nvPr/>
        </p:nvSpPr>
        <p:spPr>
          <a:xfrm>
            <a:off x="4109674" y="654201"/>
            <a:ext cx="2605767" cy="646331"/>
          </a:xfrm>
          <a:prstGeom prst="rect">
            <a:avLst/>
          </a:prstGeom>
          <a:noFill/>
        </p:spPr>
        <p:txBody>
          <a:bodyPr wrap="square" rtlCol="0">
            <a:spAutoFit/>
          </a:bodyPr>
          <a:lstStyle/>
          <a:p>
            <a:pPr algn="ctr"/>
            <a:r>
              <a:rPr lang="fr-FR" dirty="0" smtClean="0"/>
              <a:t>Différentes matières!!! (très souvent)</a:t>
            </a:r>
            <a:endParaRPr lang="fr-FR" dirty="0"/>
          </a:p>
        </p:txBody>
      </p:sp>
      <p:cxnSp>
        <p:nvCxnSpPr>
          <p:cNvPr id="21" name="Connecteur droit avec flèche 20"/>
          <p:cNvCxnSpPr/>
          <p:nvPr/>
        </p:nvCxnSpPr>
        <p:spPr>
          <a:xfrm flipH="1">
            <a:off x="4743450" y="1300532"/>
            <a:ext cx="342900" cy="1654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5086350" y="1300532"/>
            <a:ext cx="146957" cy="18073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5086350" y="1300532"/>
            <a:ext cx="612321" cy="1720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Espace réservé de la date 5"/>
          <p:cNvSpPr>
            <a:spLocks noGrp="1"/>
          </p:cNvSpPr>
          <p:nvPr>
            <p:ph type="dt" sz="half" idx="10"/>
          </p:nvPr>
        </p:nvSpPr>
        <p:spPr/>
        <p:txBody>
          <a:bodyPr/>
          <a:lstStyle/>
          <a:p>
            <a:fld id="{E11FF7C7-1985-4963-BFF2-CB85E1E63165}" type="datetime7">
              <a:rPr lang="en-US" smtClean="0"/>
              <a:t>Nov-18</a:t>
            </a:fld>
            <a:endParaRPr lang="en-US"/>
          </a:p>
        </p:txBody>
      </p:sp>
      <p:sp>
        <p:nvSpPr>
          <p:cNvPr id="9" name="Espace réservé du pied de page 8"/>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267046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Caractérisations des engrenages </a:t>
            </a:r>
            <a:endParaRPr lang="fr-FR" dirty="0"/>
          </a:p>
        </p:txBody>
      </p:sp>
      <p:sp>
        <p:nvSpPr>
          <p:cNvPr id="3" name="Espace réservé du contenu 2"/>
          <p:cNvSpPr>
            <a:spLocks noGrp="1"/>
          </p:cNvSpPr>
          <p:nvPr>
            <p:ph sz="half" idx="1"/>
          </p:nvPr>
        </p:nvSpPr>
        <p:spPr>
          <a:xfrm>
            <a:off x="838200" y="1619678"/>
            <a:ext cx="6065520" cy="4591651"/>
          </a:xfrm>
        </p:spPr>
        <p:txBody>
          <a:bodyPr>
            <a:normAutofit fontScale="85000" lnSpcReduction="20000"/>
          </a:bodyPr>
          <a:lstStyle/>
          <a:p>
            <a:pPr marL="0" indent="0">
              <a:buNone/>
            </a:pPr>
            <a:r>
              <a:rPr lang="fr-FR" dirty="0" smtClean="0"/>
              <a:t>- Par rapport au placement relatif de ses axes : </a:t>
            </a:r>
          </a:p>
          <a:p>
            <a:pPr marL="971550" lvl="1" indent="-514350">
              <a:buFont typeface="+mj-lt"/>
              <a:buAutoNum type="arabicPeriod"/>
            </a:pPr>
            <a:r>
              <a:rPr lang="fr-FR" dirty="0" smtClean="0"/>
              <a:t>Axes parallèles </a:t>
            </a:r>
          </a:p>
          <a:p>
            <a:pPr marL="971550" lvl="1" indent="-514350">
              <a:buFont typeface="+mj-lt"/>
              <a:buAutoNum type="arabicPeriod"/>
            </a:pPr>
            <a:r>
              <a:rPr lang="fr-FR" dirty="0" smtClean="0"/>
              <a:t>Axes concourants</a:t>
            </a:r>
          </a:p>
          <a:p>
            <a:pPr marL="971550" lvl="1" indent="-514350">
              <a:buFont typeface="+mj-lt"/>
              <a:buAutoNum type="arabicPeriod"/>
            </a:pPr>
            <a:r>
              <a:rPr lang="fr-FR" dirty="0" smtClean="0"/>
              <a:t>Axes aux différentes plans</a:t>
            </a:r>
          </a:p>
          <a:p>
            <a:pPr marL="457200" lvl="1" indent="0">
              <a:buNone/>
            </a:pPr>
            <a:endParaRPr lang="fr-FR" sz="1300" dirty="0"/>
          </a:p>
          <a:p>
            <a:pPr>
              <a:buFontTx/>
              <a:buChar char="-"/>
            </a:pPr>
            <a:r>
              <a:rPr lang="fr-FR" dirty="0" smtClean="0"/>
              <a:t>Par rapport à leurs dentures :</a:t>
            </a:r>
          </a:p>
          <a:p>
            <a:pPr marL="914400" lvl="1" indent="-457200">
              <a:buAutoNum type="arabicPeriod"/>
            </a:pPr>
            <a:r>
              <a:rPr lang="fr-FR" dirty="0" smtClean="0"/>
              <a:t>Denture Droite</a:t>
            </a:r>
          </a:p>
          <a:p>
            <a:pPr marL="914400" lvl="1" indent="-457200">
              <a:buFont typeface="Arial" panose="020B0604020202020204" pitchFamily="34" charset="0"/>
              <a:buAutoNum type="arabicPeriod"/>
            </a:pPr>
            <a:r>
              <a:rPr lang="fr-FR" dirty="0" smtClean="0"/>
              <a:t>Denture </a:t>
            </a:r>
            <a:r>
              <a:rPr lang="fr-FR" dirty="0"/>
              <a:t>Hélicoïdale </a:t>
            </a:r>
            <a:endParaRPr lang="fr-FR" dirty="0" smtClean="0"/>
          </a:p>
          <a:p>
            <a:pPr marL="914400" lvl="1" indent="-457200">
              <a:buFont typeface="Arial" panose="020B0604020202020204" pitchFamily="34" charset="0"/>
              <a:buAutoNum type="arabicPeriod"/>
            </a:pPr>
            <a:r>
              <a:rPr lang="fr-FR" dirty="0" smtClean="0"/>
              <a:t>Denture Hypoïde</a:t>
            </a:r>
          </a:p>
          <a:p>
            <a:pPr marL="914400" lvl="1" indent="-457200">
              <a:buAutoNum type="arabicPeriod"/>
            </a:pPr>
            <a:endParaRPr lang="fr-FR" sz="1200" dirty="0"/>
          </a:p>
          <a:p>
            <a:pPr>
              <a:buFontTx/>
              <a:buChar char="-"/>
            </a:pPr>
            <a:r>
              <a:rPr lang="fr-FR" dirty="0" smtClean="0"/>
              <a:t>Par rapport à leur forme :</a:t>
            </a:r>
          </a:p>
          <a:p>
            <a:pPr marL="971550" lvl="1" indent="-514350">
              <a:buFont typeface="+mj-lt"/>
              <a:buAutoNum type="arabicPeriod"/>
            </a:pPr>
            <a:r>
              <a:rPr lang="fr-FR" dirty="0" smtClean="0"/>
              <a:t>Cylindrique </a:t>
            </a:r>
          </a:p>
          <a:p>
            <a:pPr marL="971550" lvl="1" indent="-514350">
              <a:buFont typeface="+mj-lt"/>
              <a:buAutoNum type="arabicPeriod"/>
            </a:pPr>
            <a:r>
              <a:rPr lang="fr-FR" dirty="0" smtClean="0"/>
              <a:t>Conique</a:t>
            </a:r>
          </a:p>
          <a:p>
            <a:pPr marL="971550" lvl="1" indent="-514350">
              <a:buFont typeface="+mj-lt"/>
              <a:buAutoNum type="arabicPeriod"/>
            </a:pPr>
            <a:r>
              <a:rPr lang="fr-FR" dirty="0" smtClean="0"/>
              <a:t>Crémaillère</a:t>
            </a:r>
          </a:p>
          <a:p>
            <a:pPr marL="971550" lvl="1" indent="-514350">
              <a:buFont typeface="+mj-lt"/>
              <a:buAutoNum type="arabicPeriod"/>
            </a:pPr>
            <a:r>
              <a:rPr lang="fr-FR" dirty="0" smtClean="0"/>
              <a:t>Vis sans fin</a:t>
            </a:r>
          </a:p>
          <a:p>
            <a:pPr marL="971550" lvl="1" indent="-514350">
              <a:buFont typeface="+mj-lt"/>
              <a:buAutoNum type="arabicPeriod"/>
            </a:pPr>
            <a:r>
              <a:rPr lang="fr-FR" dirty="0" smtClean="0"/>
              <a:t>Extérieur/Intérieur </a:t>
            </a:r>
          </a:p>
          <a:p>
            <a:pPr marL="971550" lvl="1" indent="-514350">
              <a:buFont typeface="+mj-lt"/>
              <a:buAutoNum type="arabicPeriod"/>
            </a:pPr>
            <a:endParaRPr lang="fr-FR" dirty="0"/>
          </a:p>
          <a:p>
            <a:pPr marL="971550" lvl="1" indent="-514350">
              <a:buFont typeface="+mj-lt"/>
              <a:buAutoNum type="arabicPeriod"/>
            </a:pPr>
            <a:endParaRPr lang="fr-FR" dirty="0" smtClean="0"/>
          </a:p>
          <a:p>
            <a:pPr marL="971550" lvl="1" indent="-514350">
              <a:buFont typeface="+mj-lt"/>
              <a:buAutoNum type="arabicPeriod"/>
            </a:pPr>
            <a:endParaRPr lang="fr-FR" dirty="0"/>
          </a:p>
          <a:p>
            <a:pPr marL="457200" lvl="1"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39</a:t>
            </a:fld>
            <a:endParaRPr lang="en-US"/>
          </a:p>
        </p:txBody>
      </p:sp>
      <p:sp>
        <p:nvSpPr>
          <p:cNvPr id="6" name="TextBox 5"/>
          <p:cNvSpPr txBox="1"/>
          <p:nvPr/>
        </p:nvSpPr>
        <p:spPr>
          <a:xfrm>
            <a:off x="6903720" y="1578172"/>
            <a:ext cx="4945380" cy="2816156"/>
          </a:xfrm>
          <a:prstGeom prst="rect">
            <a:avLst/>
          </a:prstGeom>
          <a:noFill/>
          <a:ln w="38100">
            <a:solidFill>
              <a:srgbClr val="FF0000"/>
            </a:solidFill>
          </a:ln>
        </p:spPr>
        <p:txBody>
          <a:bodyPr wrap="square" rtlCol="0">
            <a:spAutoFit/>
          </a:bodyPr>
          <a:lstStyle/>
          <a:p>
            <a:pPr>
              <a:lnSpc>
                <a:spcPct val="150000"/>
              </a:lnSpc>
            </a:pPr>
            <a:r>
              <a:rPr lang="fr-FR" dirty="0" smtClean="0"/>
              <a:t>NOTE : Avant de passer aux explications </a:t>
            </a:r>
            <a:r>
              <a:rPr lang="fr-FR" dirty="0"/>
              <a:t>d</a:t>
            </a:r>
            <a:r>
              <a:rPr lang="fr-FR" dirty="0" smtClean="0"/>
              <a:t>es représentations normalisées (du dessin industriel) de ces engrenages</a:t>
            </a:r>
            <a:r>
              <a:rPr lang="fr-FR" b="1" dirty="0" smtClean="0"/>
              <a:t>, il est très important de savoir :</a:t>
            </a:r>
            <a:br>
              <a:rPr lang="fr-FR" b="1" dirty="0" smtClean="0"/>
            </a:br>
            <a:endParaRPr lang="fr-FR" sz="500" b="1" dirty="0" smtClean="0"/>
          </a:p>
          <a:p>
            <a:pPr marL="342900" indent="-342900">
              <a:lnSpc>
                <a:spcPct val="150000"/>
              </a:lnSpc>
              <a:buAutoNum type="arabicPeriod"/>
            </a:pPr>
            <a:r>
              <a:rPr lang="fr-FR" b="1" dirty="0" smtClean="0"/>
              <a:t>La notion de module</a:t>
            </a:r>
          </a:p>
          <a:p>
            <a:pPr marL="342900" indent="-342900">
              <a:lnSpc>
                <a:spcPct val="150000"/>
              </a:lnSpc>
              <a:buAutoNum type="arabicPeriod"/>
            </a:pPr>
            <a:r>
              <a:rPr lang="fr-FR" b="1" dirty="0" smtClean="0"/>
              <a:t>Que le module est relié directement avec la géométrie des engrenages</a:t>
            </a:r>
          </a:p>
          <a:p>
            <a:pPr>
              <a:lnSpc>
                <a:spcPct val="150000"/>
              </a:lnSpc>
            </a:pPr>
            <a:endParaRPr lang="fr-FR" sz="500" dirty="0" smtClean="0"/>
          </a:p>
        </p:txBody>
      </p:sp>
      <p:sp>
        <p:nvSpPr>
          <p:cNvPr id="4" name="Espace réservé de la date 3"/>
          <p:cNvSpPr>
            <a:spLocks noGrp="1"/>
          </p:cNvSpPr>
          <p:nvPr>
            <p:ph type="dt" sz="half" idx="10"/>
          </p:nvPr>
        </p:nvSpPr>
        <p:spPr/>
        <p:txBody>
          <a:bodyPr/>
          <a:lstStyle/>
          <a:p>
            <a:fld id="{3814BFEB-E134-4D2E-8539-D2D7C0ABE129}"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924929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t>
            </a:r>
            <a:r>
              <a:rPr lang="fr-FR" dirty="0" smtClean="0"/>
              <a:t>ièces de transmission</a:t>
            </a:r>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50000"/>
              </a:lnSpc>
              <a:buNone/>
            </a:pPr>
            <a:r>
              <a:rPr lang="fr-FR" dirty="0" smtClean="0"/>
              <a:t>La transmission, en général, réfère à la transmission de puissance d’un arbre à l’autre. Quand on parle de pièce de transmission on décrit les pièces intermédiaires entre deux arbres qui permettent la transmission de la puissance.</a:t>
            </a:r>
          </a:p>
          <a:p>
            <a:pPr marL="0" indent="0">
              <a:lnSpc>
                <a:spcPct val="150000"/>
              </a:lnSpc>
              <a:buNone/>
            </a:pPr>
            <a:endParaRPr lang="fr-FR" sz="1400" dirty="0"/>
          </a:p>
          <a:p>
            <a:pPr marL="0" indent="0">
              <a:lnSpc>
                <a:spcPct val="150000"/>
              </a:lnSpc>
              <a:buNone/>
            </a:pPr>
            <a:r>
              <a:rPr lang="fr-FR" dirty="0" smtClean="0"/>
              <a:t>Ces pièces sont, au sens large, de transformateurs du couple et de la vitesse rotationnel. Pour toutes ces pièces, la transmission de puissance est subie à l’équation de conservation de l’énergie (par rapport au temps) : la puissance de l’arbre d’entrée doit être égale à la puissance de l’arbre de sortie (ou la somme des puissances des arbres de sortie).</a:t>
            </a:r>
          </a:p>
          <a:p>
            <a:pPr marL="0" indent="0">
              <a:lnSpc>
                <a:spcPct val="150000"/>
              </a:lnSpc>
              <a:buNone/>
            </a:pPr>
            <a:endParaRPr lang="fr-FR" sz="1100" dirty="0" smtClean="0"/>
          </a:p>
          <a:p>
            <a:pPr marL="0" indent="0">
              <a:lnSpc>
                <a:spcPct val="150000"/>
              </a:lnSpc>
              <a:buNone/>
            </a:pPr>
            <a:r>
              <a:rPr lang="fr-FR" b="1" dirty="0" smtClean="0">
                <a:solidFill>
                  <a:schemeClr val="bg1"/>
                </a:solidFill>
              </a:rPr>
              <a:t>Aucune équation est nécessaire pour ce cours, par contre vous devrez toujours se souvenir que la puissance d’un arbre est le produit du couple fois sa vitesse rotationnelle</a:t>
            </a:r>
            <a:r>
              <a:rPr lang="fr-FR" dirty="0" smtClean="0">
                <a:solidFill>
                  <a:schemeClr val="bg1"/>
                </a:solidFill>
              </a:rPr>
              <a:t>. </a:t>
            </a:r>
            <a:endParaRPr lang="en-US" dirty="0" smtClean="0">
              <a:solidFill>
                <a:schemeClr val="bg1"/>
              </a:solidFill>
            </a:endParaRPr>
          </a:p>
        </p:txBody>
      </p:sp>
      <p:sp>
        <p:nvSpPr>
          <p:cNvPr id="4" name="Slide Number Placeholder 3"/>
          <p:cNvSpPr>
            <a:spLocks noGrp="1"/>
          </p:cNvSpPr>
          <p:nvPr>
            <p:ph type="sldNum" sz="quarter" idx="12"/>
          </p:nvPr>
        </p:nvSpPr>
        <p:spPr/>
        <p:txBody>
          <a:bodyPr/>
          <a:lstStyle/>
          <a:p>
            <a:fld id="{20D68944-6564-4374-BCF3-9E9F36549B1D}" type="slidenum">
              <a:rPr lang="en-US" smtClean="0"/>
              <a:pPr/>
              <a:t>4</a:t>
            </a:fld>
            <a:endParaRPr lang="en-US"/>
          </a:p>
        </p:txBody>
      </p:sp>
      <p:sp>
        <p:nvSpPr>
          <p:cNvPr id="5" name="Espace réservé de la date 4"/>
          <p:cNvSpPr>
            <a:spLocks noGrp="1"/>
          </p:cNvSpPr>
          <p:nvPr>
            <p:ph type="dt" sz="half" idx="10"/>
          </p:nvPr>
        </p:nvSpPr>
        <p:spPr/>
        <p:txBody>
          <a:bodyPr/>
          <a:lstStyle/>
          <a:p>
            <a:fld id="{773F46C6-E4FF-43F3-B44E-1FD81938309B}"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1999341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Caractérisations des engrenages </a:t>
            </a:r>
            <a:endParaRPr lang="fr-FR" dirty="0"/>
          </a:p>
        </p:txBody>
      </p:sp>
      <p:sp>
        <p:nvSpPr>
          <p:cNvPr id="3" name="Espace réservé du contenu 2"/>
          <p:cNvSpPr>
            <a:spLocks noGrp="1"/>
          </p:cNvSpPr>
          <p:nvPr>
            <p:ph sz="half" idx="1"/>
          </p:nvPr>
        </p:nvSpPr>
        <p:spPr>
          <a:xfrm>
            <a:off x="838200" y="1619678"/>
            <a:ext cx="6065520" cy="4591651"/>
          </a:xfrm>
        </p:spPr>
        <p:txBody>
          <a:bodyPr>
            <a:normAutofit fontScale="85000" lnSpcReduction="20000"/>
          </a:bodyPr>
          <a:lstStyle/>
          <a:p>
            <a:pPr marL="0" indent="0">
              <a:buNone/>
            </a:pPr>
            <a:r>
              <a:rPr lang="fr-FR" dirty="0" smtClean="0"/>
              <a:t>- Par rapport au placement relatif de ses axes : </a:t>
            </a:r>
          </a:p>
          <a:p>
            <a:pPr marL="971550" lvl="1" indent="-514350">
              <a:buFont typeface="+mj-lt"/>
              <a:buAutoNum type="arabicPeriod"/>
            </a:pPr>
            <a:r>
              <a:rPr lang="fr-FR" dirty="0" smtClean="0"/>
              <a:t>Axes parallèles </a:t>
            </a:r>
          </a:p>
          <a:p>
            <a:pPr marL="971550" lvl="1" indent="-514350">
              <a:buFont typeface="+mj-lt"/>
              <a:buAutoNum type="arabicPeriod"/>
            </a:pPr>
            <a:r>
              <a:rPr lang="fr-FR" dirty="0" smtClean="0"/>
              <a:t>Axes concourants</a:t>
            </a:r>
          </a:p>
          <a:p>
            <a:pPr marL="971550" lvl="1" indent="-514350">
              <a:buFont typeface="+mj-lt"/>
              <a:buAutoNum type="arabicPeriod"/>
            </a:pPr>
            <a:r>
              <a:rPr lang="fr-FR" dirty="0" smtClean="0"/>
              <a:t>Axes aux différentes plans</a:t>
            </a:r>
          </a:p>
          <a:p>
            <a:pPr marL="457200" lvl="1" indent="0">
              <a:buNone/>
            </a:pPr>
            <a:endParaRPr lang="fr-FR" sz="1300" dirty="0"/>
          </a:p>
          <a:p>
            <a:pPr>
              <a:buFontTx/>
              <a:buChar char="-"/>
            </a:pPr>
            <a:r>
              <a:rPr lang="fr-FR" dirty="0" smtClean="0"/>
              <a:t>Par rapport à leurs dentures :</a:t>
            </a:r>
          </a:p>
          <a:p>
            <a:pPr marL="914400" lvl="1" indent="-457200">
              <a:buAutoNum type="arabicPeriod"/>
            </a:pPr>
            <a:r>
              <a:rPr lang="fr-FR" dirty="0" smtClean="0"/>
              <a:t>Denture Droite</a:t>
            </a:r>
          </a:p>
          <a:p>
            <a:pPr marL="914400" lvl="1" indent="-457200">
              <a:buFont typeface="Arial" panose="020B0604020202020204" pitchFamily="34" charset="0"/>
              <a:buAutoNum type="arabicPeriod"/>
            </a:pPr>
            <a:r>
              <a:rPr lang="fr-FR" dirty="0" smtClean="0"/>
              <a:t>Denture </a:t>
            </a:r>
            <a:r>
              <a:rPr lang="fr-FR" dirty="0"/>
              <a:t>Hélicoïdale </a:t>
            </a:r>
            <a:endParaRPr lang="fr-FR" dirty="0" smtClean="0"/>
          </a:p>
          <a:p>
            <a:pPr marL="914400" lvl="1" indent="-457200">
              <a:buFont typeface="Arial" panose="020B0604020202020204" pitchFamily="34" charset="0"/>
              <a:buAutoNum type="arabicPeriod"/>
            </a:pPr>
            <a:r>
              <a:rPr lang="fr-FR" dirty="0" smtClean="0"/>
              <a:t>Denture Hypoïde</a:t>
            </a:r>
          </a:p>
          <a:p>
            <a:pPr marL="914400" lvl="1" indent="-457200">
              <a:buAutoNum type="arabicPeriod"/>
            </a:pPr>
            <a:endParaRPr lang="fr-FR" sz="1200" dirty="0"/>
          </a:p>
          <a:p>
            <a:pPr>
              <a:buFontTx/>
              <a:buChar char="-"/>
            </a:pPr>
            <a:r>
              <a:rPr lang="fr-FR" dirty="0" smtClean="0"/>
              <a:t>Par rapport à leur forme :</a:t>
            </a:r>
          </a:p>
          <a:p>
            <a:pPr marL="971550" lvl="1" indent="-514350">
              <a:buFont typeface="+mj-lt"/>
              <a:buAutoNum type="arabicPeriod"/>
            </a:pPr>
            <a:r>
              <a:rPr lang="fr-FR" dirty="0" smtClean="0"/>
              <a:t>Cylindrique </a:t>
            </a:r>
          </a:p>
          <a:p>
            <a:pPr marL="971550" lvl="1" indent="-514350">
              <a:buFont typeface="+mj-lt"/>
              <a:buAutoNum type="arabicPeriod"/>
            </a:pPr>
            <a:r>
              <a:rPr lang="fr-FR" dirty="0" smtClean="0"/>
              <a:t>Conique</a:t>
            </a:r>
          </a:p>
          <a:p>
            <a:pPr marL="971550" lvl="1" indent="-514350">
              <a:buFont typeface="+mj-lt"/>
              <a:buAutoNum type="arabicPeriod"/>
            </a:pPr>
            <a:r>
              <a:rPr lang="fr-FR" dirty="0" smtClean="0"/>
              <a:t>Crémaillère</a:t>
            </a:r>
          </a:p>
          <a:p>
            <a:pPr marL="971550" lvl="1" indent="-514350">
              <a:buFont typeface="+mj-lt"/>
              <a:buAutoNum type="arabicPeriod"/>
            </a:pPr>
            <a:r>
              <a:rPr lang="fr-FR" dirty="0" smtClean="0"/>
              <a:t>Vis sans fin</a:t>
            </a:r>
          </a:p>
          <a:p>
            <a:pPr marL="971550" lvl="1" indent="-514350">
              <a:buFont typeface="+mj-lt"/>
              <a:buAutoNum type="arabicPeriod"/>
            </a:pPr>
            <a:r>
              <a:rPr lang="fr-FR" dirty="0" smtClean="0"/>
              <a:t>Extérieur/Intérieur </a:t>
            </a:r>
          </a:p>
          <a:p>
            <a:pPr marL="971550" lvl="1" indent="-514350">
              <a:buFont typeface="+mj-lt"/>
              <a:buAutoNum type="arabicPeriod"/>
            </a:pPr>
            <a:endParaRPr lang="fr-FR" dirty="0"/>
          </a:p>
          <a:p>
            <a:pPr marL="971550" lvl="1" indent="-514350">
              <a:buFont typeface="+mj-lt"/>
              <a:buAutoNum type="arabicPeriod"/>
            </a:pPr>
            <a:endParaRPr lang="fr-FR" dirty="0" smtClean="0"/>
          </a:p>
          <a:p>
            <a:pPr marL="971550" lvl="1" indent="-514350">
              <a:buFont typeface="+mj-lt"/>
              <a:buAutoNum type="arabicPeriod"/>
            </a:pPr>
            <a:endParaRPr lang="fr-FR" dirty="0"/>
          </a:p>
          <a:p>
            <a:pPr marL="457200" lvl="1"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40</a:t>
            </a:fld>
            <a:endParaRPr lang="en-US"/>
          </a:p>
        </p:txBody>
      </p:sp>
      <p:sp>
        <p:nvSpPr>
          <p:cNvPr id="6" name="TextBox 5"/>
          <p:cNvSpPr txBox="1"/>
          <p:nvPr/>
        </p:nvSpPr>
        <p:spPr>
          <a:xfrm>
            <a:off x="6903720" y="1578172"/>
            <a:ext cx="4945380" cy="4478149"/>
          </a:xfrm>
          <a:prstGeom prst="rect">
            <a:avLst/>
          </a:prstGeom>
          <a:noFill/>
          <a:ln w="38100">
            <a:solidFill>
              <a:srgbClr val="FF0000"/>
            </a:solidFill>
          </a:ln>
        </p:spPr>
        <p:txBody>
          <a:bodyPr wrap="square" rtlCol="0">
            <a:spAutoFit/>
          </a:bodyPr>
          <a:lstStyle/>
          <a:p>
            <a:pPr>
              <a:lnSpc>
                <a:spcPct val="150000"/>
              </a:lnSpc>
            </a:pPr>
            <a:r>
              <a:rPr lang="fr-FR" dirty="0"/>
              <a:t>NOTE : Avant de passer aux explications des représentations normalisées (du dessin industriel) de ces engrenages</a:t>
            </a:r>
            <a:r>
              <a:rPr lang="fr-FR" b="1" dirty="0"/>
              <a:t>, il est très important de savoir </a:t>
            </a:r>
            <a:r>
              <a:rPr lang="fr-FR" b="1" dirty="0" smtClean="0"/>
              <a:t>:</a:t>
            </a:r>
            <a:br>
              <a:rPr lang="fr-FR" b="1" dirty="0" smtClean="0"/>
            </a:br>
            <a:endParaRPr lang="fr-FR" sz="500" b="1" dirty="0" smtClean="0"/>
          </a:p>
          <a:p>
            <a:pPr marL="342900" indent="-342900">
              <a:lnSpc>
                <a:spcPct val="150000"/>
              </a:lnSpc>
              <a:buAutoNum type="arabicPeriod"/>
            </a:pPr>
            <a:r>
              <a:rPr lang="fr-FR" b="1" dirty="0" smtClean="0"/>
              <a:t>La notion de module</a:t>
            </a:r>
          </a:p>
          <a:p>
            <a:pPr marL="342900" indent="-342900">
              <a:lnSpc>
                <a:spcPct val="150000"/>
              </a:lnSpc>
              <a:buAutoNum type="arabicPeriod"/>
            </a:pPr>
            <a:r>
              <a:rPr lang="fr-FR" b="1" dirty="0" smtClean="0"/>
              <a:t>Que le module est relié directement avec la géométrie des engrenages</a:t>
            </a:r>
          </a:p>
          <a:p>
            <a:pPr>
              <a:lnSpc>
                <a:spcPct val="150000"/>
              </a:lnSpc>
            </a:pPr>
            <a:endParaRPr lang="fr-FR" sz="500" dirty="0" smtClean="0"/>
          </a:p>
          <a:p>
            <a:pPr>
              <a:lnSpc>
                <a:spcPct val="150000"/>
              </a:lnSpc>
            </a:pPr>
            <a:r>
              <a:rPr lang="fr-FR" dirty="0" smtClean="0"/>
              <a:t>Sur les diapositifs suivants on décrit le module et ses connections avec trois diamètres des engranges : du cercle de la tête, du pied et le cercle primitif.</a:t>
            </a:r>
          </a:p>
        </p:txBody>
      </p:sp>
      <p:sp>
        <p:nvSpPr>
          <p:cNvPr id="4" name="Espace réservé de la date 3"/>
          <p:cNvSpPr>
            <a:spLocks noGrp="1"/>
          </p:cNvSpPr>
          <p:nvPr>
            <p:ph type="dt" sz="half" idx="10"/>
          </p:nvPr>
        </p:nvSpPr>
        <p:spPr/>
        <p:txBody>
          <a:bodyPr/>
          <a:lstStyle/>
          <a:p>
            <a:fld id="{BA12EE86-63CD-432C-8D15-7FB2A4A540F4}"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3487753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10895"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solidFill>
                      <a:schemeClr val="bg1"/>
                    </a:solidFill>
                  </a:rPr>
                  <a:t>Si on connait le module et un </a:t>
                </a:r>
                <a:r>
                  <a:rPr lang="fr-FR" dirty="0" smtClean="0">
                    <a:solidFill>
                      <a:schemeClr val="bg1"/>
                    </a:solidFill>
                  </a:rPr>
                  <a:t>des </a:t>
                </a:r>
                <a:r>
                  <a:rPr lang="fr-FR" dirty="0">
                    <a:solidFill>
                      <a:schemeClr val="bg1"/>
                    </a:solidFill>
                  </a:rPr>
                  <a:t>trois </a:t>
                </a:r>
                <a:r>
                  <a:rPr lang="fr-FR" dirty="0" smtClean="0">
                    <a:solidFill>
                      <a:schemeClr val="bg1"/>
                    </a:solidFill>
                  </a:rPr>
                  <a:t>diamètres, soit </a:t>
                </a:r>
                <a:r>
                  <a:rPr lang="fr-FR" dirty="0">
                    <a:solidFill>
                      <a:schemeClr val="bg1"/>
                    </a:solidFill>
                  </a:rPr>
                  <a:t>du cercle primitif ou de la tête ou du </a:t>
                </a:r>
                <a:r>
                  <a:rPr lang="fr-FR" dirty="0" smtClean="0">
                    <a:solidFill>
                      <a:schemeClr val="bg1"/>
                    </a:solidFill>
                  </a:rPr>
                  <a:t>pied</a:t>
                </a:r>
                <a:r>
                  <a:rPr lang="fr-FR" dirty="0">
                    <a:solidFill>
                      <a:schemeClr val="bg1"/>
                    </a:solidFill>
                  </a:rPr>
                  <a:t>,</a:t>
                </a:r>
                <a:r>
                  <a:rPr lang="fr-FR" dirty="0" smtClean="0">
                    <a:solidFill>
                      <a:schemeClr val="bg1"/>
                    </a:solidFill>
                  </a:rPr>
                  <a:t> du pignon </a:t>
                </a:r>
                <a:r>
                  <a:rPr lang="fr-FR" dirty="0">
                    <a:solidFill>
                      <a:schemeClr val="bg1"/>
                    </a:solidFill>
                  </a:rPr>
                  <a:t>(par définition le </a:t>
                </a:r>
                <a:r>
                  <a:rPr lang="fr-FR" dirty="0" smtClean="0">
                    <a:solidFill>
                      <a:schemeClr val="bg1"/>
                    </a:solidFill>
                  </a:rPr>
                  <a:t>pignon </a:t>
                </a:r>
                <a:r>
                  <a:rPr lang="fr-FR" dirty="0">
                    <a:solidFill>
                      <a:schemeClr val="bg1"/>
                    </a:solidFill>
                  </a:rPr>
                  <a:t>est la petite roue) et de la roue (la roue en général est la grande roue) on peut complètement </a:t>
                </a:r>
                <a:r>
                  <a:rPr lang="fr-FR" dirty="0" smtClean="0">
                    <a:solidFill>
                      <a:schemeClr val="bg1"/>
                    </a:solidFill>
                  </a:rPr>
                  <a:t>définir </a:t>
                </a:r>
                <a:r>
                  <a:rPr lang="fr-FR" dirty="0">
                    <a:solidFill>
                      <a:schemeClr val="bg1"/>
                    </a:solidFill>
                  </a:rPr>
                  <a:t>le système de nos engrenages</a:t>
                </a:r>
                <a:r>
                  <a:rPr lang="fr-FR" dirty="0" smtClean="0">
                    <a:solidFill>
                      <a:schemeClr val="bg1"/>
                    </a:solidFill>
                  </a:rPr>
                  <a:t>.</a:t>
                </a:r>
              </a:p>
              <a:p>
                <a:pPr marL="0" indent="0">
                  <a:lnSpc>
                    <a:spcPct val="170000"/>
                  </a:lnSpc>
                  <a:buNone/>
                </a:pPr>
                <a:r>
                  <a:rPr lang="fr-FR" dirty="0" smtClean="0">
                    <a:solidFill>
                      <a:schemeClr val="bg1"/>
                    </a:solidFill>
                  </a:rPr>
                  <a:t>Le </a:t>
                </a:r>
                <a:r>
                  <a:rPr lang="fr-FR" dirty="0">
                    <a:solidFill>
                      <a:schemeClr val="bg1"/>
                    </a:solidFill>
                  </a:rPr>
                  <a:t>profil de la denture d’un engrenage à une forme assez </a:t>
                </a:r>
                <a:r>
                  <a:rPr lang="fr-FR" dirty="0" smtClean="0">
                    <a:solidFill>
                      <a:schemeClr val="bg1"/>
                    </a:solidFill>
                  </a:rPr>
                  <a:t>compliquée. Il </a:t>
                </a:r>
                <a:r>
                  <a:rPr lang="fr-FR" dirty="0">
                    <a:solidFill>
                      <a:schemeClr val="bg1"/>
                    </a:solidFill>
                  </a:rPr>
                  <a:t>est basée à la développante du </a:t>
                </a:r>
                <a:r>
                  <a:rPr lang="fr-FR" dirty="0" smtClean="0">
                    <a:solidFill>
                      <a:schemeClr val="bg1"/>
                    </a:solidFill>
                  </a:rPr>
                  <a:t>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10895" cy="5337707"/>
              </a:xfrm>
              <a:blipFill rotWithShape="1">
                <a:blip r:embed="rId2"/>
                <a:stretch>
                  <a:fillRect l="-285" r="-285"/>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41</a:t>
            </a:fld>
            <a:endParaRPr lang="en-US" dirty="0"/>
          </a:p>
        </p:txBody>
      </p:sp>
      <p:sp>
        <p:nvSpPr>
          <p:cNvPr id="4" name="Espace réservé de la date 3"/>
          <p:cNvSpPr>
            <a:spLocks noGrp="1"/>
          </p:cNvSpPr>
          <p:nvPr>
            <p:ph type="dt" sz="half" idx="10"/>
          </p:nvPr>
        </p:nvSpPr>
        <p:spPr/>
        <p:txBody>
          <a:bodyPr/>
          <a:lstStyle/>
          <a:p>
            <a:fld id="{D7269001-0D57-4140-991C-090EB2EA7C1F}"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069114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a:t>
                </a:r>
                <a:r>
                  <a:rPr lang="fr-FR" dirty="0" smtClean="0"/>
                  <a:t>des </a:t>
                </a:r>
                <a:r>
                  <a:rPr lang="fr-FR" dirty="0"/>
                  <a:t>trois </a:t>
                </a:r>
                <a:r>
                  <a:rPr lang="fr-FR" dirty="0" smtClean="0"/>
                  <a:t>diamètres, soit du cercle de </a:t>
                </a:r>
                <a:r>
                  <a:rPr lang="fr-FR" dirty="0"/>
                  <a:t>la </a:t>
                </a:r>
                <a:r>
                  <a:rPr lang="fr-FR" dirty="0" smtClean="0"/>
                  <a:t>tête (extrémités des dents) </a:t>
                </a:r>
                <a:r>
                  <a:rPr lang="fr-FR" dirty="0"/>
                  <a:t>ou du </a:t>
                </a:r>
                <a:r>
                  <a:rPr lang="fr-FR" dirty="0" smtClean="0"/>
                  <a:t>pied </a:t>
                </a:r>
                <a:r>
                  <a:rPr lang="fr-FR" dirty="0"/>
                  <a:t>(</a:t>
                </a:r>
                <a:r>
                  <a:rPr lang="fr-FR" dirty="0" smtClean="0"/>
                  <a:t>où </a:t>
                </a:r>
                <a:r>
                  <a:rPr lang="fr-FR" dirty="0"/>
                  <a:t>les dents </a:t>
                </a:r>
                <a:r>
                  <a:rPr lang="fr-FR" dirty="0" smtClean="0"/>
                  <a:t>commence) ou du cercle primitif (entre les deux autres), </a:t>
                </a:r>
                <a:r>
                  <a:rPr lang="fr-FR" dirty="0" smtClean="0">
                    <a:solidFill>
                      <a:schemeClr val="bg1"/>
                    </a:solidFill>
                  </a:rPr>
                  <a:t>du pignon </a:t>
                </a:r>
                <a:r>
                  <a:rPr lang="fr-FR" dirty="0">
                    <a:solidFill>
                      <a:schemeClr val="bg1"/>
                    </a:solidFill>
                  </a:rPr>
                  <a:t>(par définition le </a:t>
                </a:r>
                <a:r>
                  <a:rPr lang="fr-FR" dirty="0" smtClean="0">
                    <a:solidFill>
                      <a:schemeClr val="bg1"/>
                    </a:solidFill>
                  </a:rPr>
                  <a:t>pignon </a:t>
                </a:r>
                <a:r>
                  <a:rPr lang="fr-FR" dirty="0">
                    <a:solidFill>
                      <a:schemeClr val="bg1"/>
                    </a:solidFill>
                  </a:rPr>
                  <a:t>est la petite roue) et de la roue (la roue en général est la grande roue) on peut complètement </a:t>
                </a:r>
                <a:r>
                  <a:rPr lang="fr-FR" dirty="0" smtClean="0">
                    <a:solidFill>
                      <a:schemeClr val="bg1"/>
                    </a:solidFill>
                  </a:rPr>
                  <a:t>définir </a:t>
                </a:r>
                <a:r>
                  <a:rPr lang="fr-FR" dirty="0">
                    <a:solidFill>
                      <a:schemeClr val="bg1"/>
                    </a:solidFill>
                  </a:rPr>
                  <a:t>le système de nos engrenages</a:t>
                </a:r>
                <a:r>
                  <a:rPr lang="fr-FR" dirty="0" smtClean="0">
                    <a:solidFill>
                      <a:schemeClr val="bg1"/>
                    </a:solidFill>
                  </a:rPr>
                  <a:t>.</a:t>
                </a:r>
              </a:p>
              <a:p>
                <a:pPr marL="0" indent="0">
                  <a:lnSpc>
                    <a:spcPct val="170000"/>
                  </a:lnSpc>
                  <a:buNone/>
                </a:pPr>
                <a:r>
                  <a:rPr lang="fr-FR" dirty="0" smtClean="0">
                    <a:solidFill>
                      <a:schemeClr val="bg1"/>
                    </a:solidFill>
                  </a:rPr>
                  <a:t>Le profil de la denture d’un engrenage à une forme assez compliquée. Il est basée à la développante du 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95" b="-457"/>
                </a:stretch>
              </a:blipFill>
            </p:spPr>
            <p:txBody>
              <a:bodyPr/>
              <a:lstStyle/>
              <a:p>
                <a:r>
                  <a:rPr lang="fr-FR">
                    <a:noFill/>
                  </a:rPr>
                  <a:t> </a:t>
                </a:r>
              </a:p>
            </p:txBody>
          </p:sp>
        </mc:Fallback>
      </mc:AlternateContent>
      <p:pic>
        <p:nvPicPr>
          <p:cNvPr id="6"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7"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8"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42</a:t>
            </a:fld>
            <a:endParaRPr lang="en-US" dirty="0"/>
          </a:p>
        </p:txBody>
      </p:sp>
      <mc:AlternateContent xmlns:mc="http://schemas.openxmlformats.org/markup-compatibility/2006" xmlns:a14="http://schemas.microsoft.com/office/drawing/2010/main">
        <mc:Choice Requires="a14">
          <p:sp>
            <p:nvSpPr>
              <p:cNvPr id="9" name="Rectangle 8"/>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9" name="Rectangle 8"/>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0" name="ZoneTexte 9"/>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6B3C3C24-CB37-46D2-ABD3-2E8EBB70968C}" type="datetime7">
              <a:rPr lang="en-US" smtClean="0"/>
              <a:t>Nov-18</a:t>
            </a:fld>
            <a:endParaRPr lang="en-US"/>
          </a:p>
        </p:txBody>
      </p:sp>
      <p:sp>
        <p:nvSpPr>
          <p:cNvPr id="11" name="Espace réservé du pied de page 10"/>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4636509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a:t>
                </a:r>
                <a:r>
                  <a:rPr lang="fr-FR" dirty="0" smtClean="0"/>
                  <a:t>des </a:t>
                </a:r>
                <a:r>
                  <a:rPr lang="fr-FR" dirty="0"/>
                  <a:t>trois </a:t>
                </a:r>
                <a:r>
                  <a:rPr lang="fr-FR" dirty="0" smtClean="0"/>
                  <a:t>diamètres, soit du </a:t>
                </a:r>
                <a:r>
                  <a:rPr lang="fr-FR" b="1" dirty="0" smtClean="0">
                    <a:solidFill>
                      <a:schemeClr val="accent1"/>
                    </a:solidFill>
                  </a:rPr>
                  <a:t>cercle de </a:t>
                </a:r>
                <a:r>
                  <a:rPr lang="fr-FR" b="1" dirty="0">
                    <a:solidFill>
                      <a:schemeClr val="accent1"/>
                    </a:solidFill>
                  </a:rPr>
                  <a:t>la </a:t>
                </a:r>
                <a:r>
                  <a:rPr lang="fr-FR" b="1" dirty="0" smtClean="0">
                    <a:solidFill>
                      <a:schemeClr val="accent1"/>
                    </a:solidFill>
                  </a:rPr>
                  <a:t>tête </a:t>
                </a:r>
                <a:r>
                  <a:rPr lang="fr-FR" dirty="0" smtClean="0"/>
                  <a:t>(extrémités des dents) </a:t>
                </a:r>
                <a:r>
                  <a:rPr lang="fr-FR" dirty="0"/>
                  <a:t>ou du </a:t>
                </a:r>
                <a:r>
                  <a:rPr lang="fr-FR" dirty="0" smtClean="0"/>
                  <a:t>pied </a:t>
                </a:r>
                <a:r>
                  <a:rPr lang="fr-FR" dirty="0"/>
                  <a:t>(</a:t>
                </a:r>
                <a:r>
                  <a:rPr lang="fr-FR" dirty="0" smtClean="0"/>
                  <a:t>où </a:t>
                </a:r>
                <a:r>
                  <a:rPr lang="fr-FR" dirty="0"/>
                  <a:t>les dents </a:t>
                </a:r>
                <a:r>
                  <a:rPr lang="fr-FR" dirty="0" smtClean="0"/>
                  <a:t>commence) ou du cercle primitif (entre les deux autres), </a:t>
                </a:r>
                <a:r>
                  <a:rPr lang="fr-FR" dirty="0" smtClean="0">
                    <a:solidFill>
                      <a:schemeClr val="bg1"/>
                    </a:solidFill>
                  </a:rPr>
                  <a:t>du pignon </a:t>
                </a:r>
                <a:r>
                  <a:rPr lang="fr-FR" dirty="0">
                    <a:solidFill>
                      <a:schemeClr val="bg1"/>
                    </a:solidFill>
                  </a:rPr>
                  <a:t>(par définition le </a:t>
                </a:r>
                <a:r>
                  <a:rPr lang="fr-FR" dirty="0" smtClean="0">
                    <a:solidFill>
                      <a:schemeClr val="bg1"/>
                    </a:solidFill>
                  </a:rPr>
                  <a:t>pignon </a:t>
                </a:r>
                <a:r>
                  <a:rPr lang="fr-FR" dirty="0">
                    <a:solidFill>
                      <a:schemeClr val="bg1"/>
                    </a:solidFill>
                  </a:rPr>
                  <a:t>est la petite roue) et de la roue (la roue en général est la grande roue) on peut complètement </a:t>
                </a:r>
                <a:r>
                  <a:rPr lang="fr-FR" dirty="0" smtClean="0">
                    <a:solidFill>
                      <a:schemeClr val="bg1"/>
                    </a:solidFill>
                  </a:rPr>
                  <a:t>définir </a:t>
                </a:r>
                <a:r>
                  <a:rPr lang="fr-FR" dirty="0">
                    <a:solidFill>
                      <a:schemeClr val="bg1"/>
                    </a:solidFill>
                  </a:rPr>
                  <a:t>le système de nos engrenages</a:t>
                </a:r>
                <a:r>
                  <a:rPr lang="fr-FR" dirty="0" smtClean="0">
                    <a:solidFill>
                      <a:schemeClr val="bg1"/>
                    </a:solidFill>
                  </a:rPr>
                  <a:t>.</a:t>
                </a:r>
              </a:p>
              <a:p>
                <a:pPr marL="0" indent="0">
                  <a:lnSpc>
                    <a:spcPct val="170000"/>
                  </a:lnSpc>
                  <a:buNone/>
                </a:pPr>
                <a:r>
                  <a:rPr lang="fr-FR" dirty="0" smtClean="0">
                    <a:solidFill>
                      <a:schemeClr val="bg1"/>
                    </a:solidFill>
                  </a:rPr>
                  <a:t>Le profil de la denture d’un engrenage à une forme assez compliquée. Il est basée à la développante du 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95" b="-457"/>
                </a:stretch>
              </a:blipFill>
            </p:spPr>
            <p:txBody>
              <a:bodyPr/>
              <a:lstStyle/>
              <a:p>
                <a:r>
                  <a:rPr lang="fr-FR">
                    <a:noFill/>
                  </a:rPr>
                  <a:t> </a:t>
                </a:r>
              </a:p>
            </p:txBody>
          </p:sp>
        </mc:Fallback>
      </mc:AlternateContent>
      <p:pic>
        <p:nvPicPr>
          <p:cNvPr id="6"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7"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8"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43</a:t>
            </a:fld>
            <a:endParaRPr lang="en-US" dirty="0"/>
          </a:p>
        </p:txBody>
      </p:sp>
      <mc:AlternateContent xmlns:mc="http://schemas.openxmlformats.org/markup-compatibility/2006" xmlns:a14="http://schemas.microsoft.com/office/drawing/2010/main">
        <mc:Choice Requires="a14">
          <p:sp>
            <p:nvSpPr>
              <p:cNvPr id="9" name="Rectangle 8"/>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9" name="Rectangle 8"/>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p:sp>
        <p:nvSpPr>
          <p:cNvPr id="12" name="Forme libre 11"/>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3" name="ZoneTexte 12"/>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9FF762A0-5A60-45ED-8501-8A8B6F237CC8}" type="datetime7">
              <a:rPr lang="en-US" smtClean="0"/>
              <a:t>Nov-18</a:t>
            </a:fld>
            <a:endParaRPr lang="en-US"/>
          </a:p>
        </p:txBody>
      </p:sp>
      <p:sp>
        <p:nvSpPr>
          <p:cNvPr id="10" name="Espace réservé du pied de page 9"/>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68989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a:t>
                </a:r>
                <a:r>
                  <a:rPr lang="fr-FR" dirty="0" smtClean="0"/>
                  <a:t>des </a:t>
                </a:r>
                <a:r>
                  <a:rPr lang="fr-FR" dirty="0"/>
                  <a:t>trois </a:t>
                </a:r>
                <a:r>
                  <a:rPr lang="fr-FR" dirty="0" smtClean="0"/>
                  <a:t>diamètres, soit du </a:t>
                </a:r>
                <a:r>
                  <a:rPr lang="fr-FR" b="1" dirty="0" smtClean="0">
                    <a:solidFill>
                      <a:schemeClr val="accent1"/>
                    </a:solidFill>
                  </a:rPr>
                  <a:t>cercle de </a:t>
                </a:r>
                <a:r>
                  <a:rPr lang="fr-FR" b="1" dirty="0">
                    <a:solidFill>
                      <a:schemeClr val="accent1"/>
                    </a:solidFill>
                  </a:rPr>
                  <a:t>la </a:t>
                </a:r>
                <a:r>
                  <a:rPr lang="fr-FR" b="1" dirty="0" smtClean="0">
                    <a:solidFill>
                      <a:schemeClr val="accent1"/>
                    </a:solidFill>
                  </a:rPr>
                  <a:t>tête </a:t>
                </a:r>
                <a:r>
                  <a:rPr lang="fr-FR" dirty="0" smtClean="0"/>
                  <a:t>(extrémités des dents) </a:t>
                </a:r>
                <a:r>
                  <a:rPr lang="fr-FR" dirty="0"/>
                  <a:t>ou du </a:t>
                </a:r>
                <a:r>
                  <a:rPr lang="fr-FR" b="1" dirty="0" smtClean="0">
                    <a:solidFill>
                      <a:schemeClr val="accent6"/>
                    </a:solidFill>
                  </a:rPr>
                  <a:t>pied</a:t>
                </a:r>
                <a:r>
                  <a:rPr lang="fr-FR" dirty="0" smtClean="0">
                    <a:solidFill>
                      <a:schemeClr val="accent6"/>
                    </a:solidFill>
                  </a:rPr>
                  <a:t> </a:t>
                </a:r>
                <a:r>
                  <a:rPr lang="fr-FR" dirty="0" smtClean="0"/>
                  <a:t>(où </a:t>
                </a:r>
                <a:r>
                  <a:rPr lang="fr-FR" dirty="0"/>
                  <a:t>les dents </a:t>
                </a:r>
                <a:r>
                  <a:rPr lang="fr-FR" dirty="0" smtClean="0"/>
                  <a:t>commence) ou du cercle primitif (entre les deux autres), </a:t>
                </a:r>
                <a:r>
                  <a:rPr lang="fr-FR" dirty="0" smtClean="0">
                    <a:solidFill>
                      <a:schemeClr val="bg1"/>
                    </a:solidFill>
                  </a:rPr>
                  <a:t>du pignon </a:t>
                </a:r>
                <a:r>
                  <a:rPr lang="fr-FR" dirty="0">
                    <a:solidFill>
                      <a:schemeClr val="bg1"/>
                    </a:solidFill>
                  </a:rPr>
                  <a:t>(par définition le </a:t>
                </a:r>
                <a:r>
                  <a:rPr lang="fr-FR" dirty="0" smtClean="0">
                    <a:solidFill>
                      <a:schemeClr val="bg1"/>
                    </a:solidFill>
                  </a:rPr>
                  <a:t>pignon </a:t>
                </a:r>
                <a:r>
                  <a:rPr lang="fr-FR" dirty="0">
                    <a:solidFill>
                      <a:schemeClr val="bg1"/>
                    </a:solidFill>
                  </a:rPr>
                  <a:t>est la petite roue) et de la roue (la roue en général est la grande roue) on peut complètement </a:t>
                </a:r>
                <a:r>
                  <a:rPr lang="fr-FR" dirty="0" smtClean="0">
                    <a:solidFill>
                      <a:schemeClr val="bg1"/>
                    </a:solidFill>
                  </a:rPr>
                  <a:t>définir </a:t>
                </a:r>
                <a:r>
                  <a:rPr lang="fr-FR" dirty="0">
                    <a:solidFill>
                      <a:schemeClr val="bg1"/>
                    </a:solidFill>
                  </a:rPr>
                  <a:t>le système de nos engrenages</a:t>
                </a:r>
                <a:r>
                  <a:rPr lang="fr-FR" dirty="0" smtClean="0">
                    <a:solidFill>
                      <a:schemeClr val="bg1"/>
                    </a:solidFill>
                  </a:rPr>
                  <a:t>.</a:t>
                </a:r>
              </a:p>
              <a:p>
                <a:pPr marL="0" indent="0">
                  <a:lnSpc>
                    <a:spcPct val="170000"/>
                  </a:lnSpc>
                  <a:buNone/>
                </a:pPr>
                <a:r>
                  <a:rPr lang="fr-FR" dirty="0" smtClean="0">
                    <a:solidFill>
                      <a:schemeClr val="bg1"/>
                    </a:solidFill>
                  </a:rPr>
                  <a:t>Le profil de la denture d’un engrenage à une forme assez compliquée. Il est basée à la développante du 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95" b="-457"/>
                </a:stretch>
              </a:blipFill>
            </p:spPr>
            <p:txBody>
              <a:bodyPr/>
              <a:lstStyle/>
              <a:p>
                <a:r>
                  <a:rPr lang="fr-FR">
                    <a:noFill/>
                  </a:rPr>
                  <a:t> </a:t>
                </a:r>
              </a:p>
            </p:txBody>
          </p:sp>
        </mc:Fallback>
      </mc:AlternateContent>
      <p:pic>
        <p:nvPicPr>
          <p:cNvPr id="6"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7"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8"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44</a:t>
            </a:fld>
            <a:endParaRPr lang="en-US" dirty="0"/>
          </a:p>
        </p:txBody>
      </p:sp>
      <mc:AlternateContent xmlns:mc="http://schemas.openxmlformats.org/markup-compatibility/2006" xmlns:a14="http://schemas.microsoft.com/office/drawing/2010/main">
        <mc:Choice Requires="a14">
          <p:sp>
            <p:nvSpPr>
              <p:cNvPr id="9" name="Rectangle 8"/>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9" name="Rectangle 8"/>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p:sp>
        <p:nvSpPr>
          <p:cNvPr id="12" name="Forme libre 11"/>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5" name="Ellipse 14"/>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6" name="ZoneTexte 15"/>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3FC31991-D3E5-43FF-B16E-A3915606B1B9}" type="datetime7">
              <a:rPr lang="en-US" smtClean="0"/>
              <a:t>Nov-18</a:t>
            </a:fld>
            <a:endParaRPr lang="en-US"/>
          </a:p>
        </p:txBody>
      </p:sp>
      <p:sp>
        <p:nvSpPr>
          <p:cNvPr id="10" name="Espace réservé du pied de page 9"/>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1179618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a:t>
                </a:r>
                <a:r>
                  <a:rPr lang="fr-FR" dirty="0" smtClean="0"/>
                  <a:t>des </a:t>
                </a:r>
                <a:r>
                  <a:rPr lang="fr-FR" dirty="0"/>
                  <a:t>trois </a:t>
                </a:r>
                <a:r>
                  <a:rPr lang="fr-FR" dirty="0" smtClean="0"/>
                  <a:t>diamètres, soit du </a:t>
                </a:r>
                <a:r>
                  <a:rPr lang="fr-FR" b="1" dirty="0" smtClean="0">
                    <a:solidFill>
                      <a:schemeClr val="accent1"/>
                    </a:solidFill>
                  </a:rPr>
                  <a:t>cercle de </a:t>
                </a:r>
                <a:r>
                  <a:rPr lang="fr-FR" b="1" dirty="0">
                    <a:solidFill>
                      <a:schemeClr val="accent1"/>
                    </a:solidFill>
                  </a:rPr>
                  <a:t>la </a:t>
                </a:r>
                <a:r>
                  <a:rPr lang="fr-FR" b="1" dirty="0" smtClean="0">
                    <a:solidFill>
                      <a:schemeClr val="accent1"/>
                    </a:solidFill>
                  </a:rPr>
                  <a:t>tête </a:t>
                </a:r>
                <a:r>
                  <a:rPr lang="fr-FR" dirty="0" smtClean="0"/>
                  <a:t>(extrémités des dents) </a:t>
                </a:r>
                <a:r>
                  <a:rPr lang="fr-FR" dirty="0"/>
                  <a:t>ou du </a:t>
                </a:r>
                <a:r>
                  <a:rPr lang="fr-FR" b="1" dirty="0" smtClean="0">
                    <a:solidFill>
                      <a:schemeClr val="accent6"/>
                    </a:solidFill>
                  </a:rPr>
                  <a:t>pied</a:t>
                </a:r>
                <a:r>
                  <a:rPr lang="fr-FR" dirty="0" smtClean="0">
                    <a:solidFill>
                      <a:schemeClr val="accent6"/>
                    </a:solidFill>
                  </a:rPr>
                  <a:t> </a:t>
                </a:r>
                <a:r>
                  <a:rPr lang="fr-FR" dirty="0" smtClean="0"/>
                  <a:t>(où </a:t>
                </a:r>
                <a:r>
                  <a:rPr lang="fr-FR" dirty="0"/>
                  <a:t>les dents </a:t>
                </a:r>
                <a:r>
                  <a:rPr lang="fr-FR" dirty="0" smtClean="0"/>
                  <a:t>commence) ou du </a:t>
                </a:r>
                <a:r>
                  <a:rPr lang="fr-FR" b="1" dirty="0" smtClean="0">
                    <a:solidFill>
                      <a:srgbClr val="FF0000"/>
                    </a:solidFill>
                  </a:rPr>
                  <a:t>cercle primitif </a:t>
                </a:r>
                <a:r>
                  <a:rPr lang="fr-FR" dirty="0" smtClean="0"/>
                  <a:t>(entre les deux autres), </a:t>
                </a:r>
                <a:r>
                  <a:rPr lang="fr-FR" dirty="0" smtClean="0">
                    <a:solidFill>
                      <a:schemeClr val="bg1"/>
                    </a:solidFill>
                  </a:rPr>
                  <a:t>du pignon </a:t>
                </a:r>
                <a:r>
                  <a:rPr lang="fr-FR" dirty="0">
                    <a:solidFill>
                      <a:schemeClr val="bg1"/>
                    </a:solidFill>
                  </a:rPr>
                  <a:t>(par définition le </a:t>
                </a:r>
                <a:r>
                  <a:rPr lang="fr-FR" dirty="0" smtClean="0">
                    <a:solidFill>
                      <a:schemeClr val="bg1"/>
                    </a:solidFill>
                  </a:rPr>
                  <a:t>pignon </a:t>
                </a:r>
                <a:r>
                  <a:rPr lang="fr-FR" dirty="0">
                    <a:solidFill>
                      <a:schemeClr val="bg1"/>
                    </a:solidFill>
                  </a:rPr>
                  <a:t>est la petite roue) et de la roue (la roue en général est la grande roue) on peut complètement </a:t>
                </a:r>
                <a:r>
                  <a:rPr lang="fr-FR" dirty="0" smtClean="0">
                    <a:solidFill>
                      <a:schemeClr val="bg1"/>
                    </a:solidFill>
                  </a:rPr>
                  <a:t>définir </a:t>
                </a:r>
                <a:r>
                  <a:rPr lang="fr-FR" dirty="0">
                    <a:solidFill>
                      <a:schemeClr val="bg1"/>
                    </a:solidFill>
                  </a:rPr>
                  <a:t>le système de nos engrenages</a:t>
                </a:r>
                <a:r>
                  <a:rPr lang="fr-FR" dirty="0" smtClean="0">
                    <a:solidFill>
                      <a:schemeClr val="bg1"/>
                    </a:solidFill>
                  </a:rPr>
                  <a:t>.</a:t>
                </a:r>
              </a:p>
              <a:p>
                <a:pPr marL="0" indent="0">
                  <a:lnSpc>
                    <a:spcPct val="170000"/>
                  </a:lnSpc>
                  <a:buNone/>
                </a:pPr>
                <a:r>
                  <a:rPr lang="fr-FR" dirty="0" smtClean="0">
                    <a:solidFill>
                      <a:schemeClr val="bg1"/>
                    </a:solidFill>
                  </a:rPr>
                  <a:t>Le profil de la denture d’un engrenage à une forme assez compliquée. Il est basée à la développante du 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378" b="-457"/>
                </a:stretch>
              </a:blipFill>
            </p:spPr>
            <p:txBody>
              <a:bodyPr/>
              <a:lstStyle/>
              <a:p>
                <a:r>
                  <a:rPr lang="fr-FR">
                    <a:noFill/>
                  </a:rPr>
                  <a:t> </a:t>
                </a:r>
              </a:p>
            </p:txBody>
          </p:sp>
        </mc:Fallback>
      </mc:AlternateContent>
      <p:pic>
        <p:nvPicPr>
          <p:cNvPr id="6"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7"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8"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45</a:t>
            </a:fld>
            <a:endParaRPr lang="en-US" dirty="0"/>
          </a:p>
        </p:txBody>
      </p:sp>
      <mc:AlternateContent xmlns:mc="http://schemas.openxmlformats.org/markup-compatibility/2006" xmlns:a14="http://schemas.microsoft.com/office/drawing/2010/main">
        <mc:Choice Requires="a14">
          <p:sp>
            <p:nvSpPr>
              <p:cNvPr id="9" name="Rectangle 8"/>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9" name="Rectangle 8"/>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p:sp>
        <p:nvSpPr>
          <p:cNvPr id="12" name="Forme libre 11"/>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5" name="Ellipse 14"/>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7892142" y="1188308"/>
            <a:ext cx="3512004" cy="304801"/>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17421 w 3520168"/>
              <a:gd name="connsiteY7" fmla="*/ 246289 h 337458"/>
              <a:gd name="connsiteX8" fmla="*/ 3520168 w 3520168"/>
              <a:gd name="connsiteY8" fmla="*/ 337458 h 337458"/>
              <a:gd name="connsiteX0" fmla="*/ 0 w 3479347"/>
              <a:gd name="connsiteY0" fmla="*/ 238125 h 280308"/>
              <a:gd name="connsiteX1" fmla="*/ 523875 w 3479347"/>
              <a:gd name="connsiteY1" fmla="*/ 95250 h 280308"/>
              <a:gd name="connsiteX2" fmla="*/ 1038225 w 3479347"/>
              <a:gd name="connsiteY2" fmla="*/ 28575 h 280308"/>
              <a:gd name="connsiteX3" fmla="*/ 1476375 w 3479347"/>
              <a:gd name="connsiteY3" fmla="*/ 0 h 280308"/>
              <a:gd name="connsiteX4" fmla="*/ 1971675 w 3479347"/>
              <a:gd name="connsiteY4" fmla="*/ 19050 h 280308"/>
              <a:gd name="connsiteX5" fmla="*/ 2495550 w 3479347"/>
              <a:gd name="connsiteY5" fmla="*/ 76200 h 280308"/>
              <a:gd name="connsiteX6" fmla="*/ 2986768 w 3479347"/>
              <a:gd name="connsiteY6" fmla="*/ 159203 h 280308"/>
              <a:gd name="connsiteX7" fmla="*/ 3317421 w 3479347"/>
              <a:gd name="connsiteY7" fmla="*/ 246289 h 280308"/>
              <a:gd name="connsiteX8" fmla="*/ 3479347 w 3479347"/>
              <a:gd name="connsiteY8" fmla="*/ 280308 h 280308"/>
              <a:gd name="connsiteX0" fmla="*/ 0 w 3495675"/>
              <a:gd name="connsiteY0" fmla="*/ 238125 h 312965"/>
              <a:gd name="connsiteX1" fmla="*/ 523875 w 3495675"/>
              <a:gd name="connsiteY1" fmla="*/ 95250 h 312965"/>
              <a:gd name="connsiteX2" fmla="*/ 1038225 w 3495675"/>
              <a:gd name="connsiteY2" fmla="*/ 28575 h 312965"/>
              <a:gd name="connsiteX3" fmla="*/ 1476375 w 3495675"/>
              <a:gd name="connsiteY3" fmla="*/ 0 h 312965"/>
              <a:gd name="connsiteX4" fmla="*/ 1971675 w 3495675"/>
              <a:gd name="connsiteY4" fmla="*/ 19050 h 312965"/>
              <a:gd name="connsiteX5" fmla="*/ 2495550 w 3495675"/>
              <a:gd name="connsiteY5" fmla="*/ 76200 h 312965"/>
              <a:gd name="connsiteX6" fmla="*/ 2986768 w 3495675"/>
              <a:gd name="connsiteY6" fmla="*/ 159203 h 312965"/>
              <a:gd name="connsiteX7" fmla="*/ 3317421 w 3495675"/>
              <a:gd name="connsiteY7" fmla="*/ 246289 h 312965"/>
              <a:gd name="connsiteX8" fmla="*/ 3495675 w 3495675"/>
              <a:gd name="connsiteY8" fmla="*/ 312965 h 312965"/>
              <a:gd name="connsiteX0" fmla="*/ 0 w 3512004"/>
              <a:gd name="connsiteY0" fmla="*/ 238125 h 304801"/>
              <a:gd name="connsiteX1" fmla="*/ 523875 w 3512004"/>
              <a:gd name="connsiteY1" fmla="*/ 95250 h 304801"/>
              <a:gd name="connsiteX2" fmla="*/ 1038225 w 3512004"/>
              <a:gd name="connsiteY2" fmla="*/ 28575 h 304801"/>
              <a:gd name="connsiteX3" fmla="*/ 1476375 w 3512004"/>
              <a:gd name="connsiteY3" fmla="*/ 0 h 304801"/>
              <a:gd name="connsiteX4" fmla="*/ 1971675 w 3512004"/>
              <a:gd name="connsiteY4" fmla="*/ 19050 h 304801"/>
              <a:gd name="connsiteX5" fmla="*/ 2495550 w 3512004"/>
              <a:gd name="connsiteY5" fmla="*/ 76200 h 304801"/>
              <a:gd name="connsiteX6" fmla="*/ 2986768 w 3512004"/>
              <a:gd name="connsiteY6" fmla="*/ 159203 h 304801"/>
              <a:gd name="connsiteX7" fmla="*/ 3317421 w 3512004"/>
              <a:gd name="connsiteY7" fmla="*/ 246289 h 304801"/>
              <a:gd name="connsiteX8" fmla="*/ 3512004 w 3512004"/>
              <a:gd name="connsiteY8" fmla="*/ 304801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004" h="304801">
                <a:moveTo>
                  <a:pt x="0" y="238125"/>
                </a:moveTo>
                <a:lnTo>
                  <a:pt x="523875" y="95250"/>
                </a:lnTo>
                <a:lnTo>
                  <a:pt x="1038225" y="28575"/>
                </a:lnTo>
                <a:lnTo>
                  <a:pt x="1476375" y="0"/>
                </a:lnTo>
                <a:lnTo>
                  <a:pt x="1971675" y="19050"/>
                </a:lnTo>
                <a:cubicBezTo>
                  <a:pt x="2146300" y="38100"/>
                  <a:pt x="2326368" y="52841"/>
                  <a:pt x="2495550" y="76200"/>
                </a:cubicBezTo>
                <a:cubicBezTo>
                  <a:pt x="2664732" y="99559"/>
                  <a:pt x="2814864" y="123371"/>
                  <a:pt x="2986768" y="159203"/>
                </a:cubicBezTo>
                <a:lnTo>
                  <a:pt x="3317421" y="246289"/>
                </a:lnTo>
                <a:lnTo>
                  <a:pt x="3512004" y="30480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7" name="Ellipse 16"/>
          <p:cNvSpPr/>
          <p:nvPr/>
        </p:nvSpPr>
        <p:spPr>
          <a:xfrm>
            <a:off x="8711292" y="2449286"/>
            <a:ext cx="1967593" cy="192677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8" name="ZoneTexte 17"/>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C8B0D400-099D-4F8A-B227-787E6AD40B3B}" type="datetime7">
              <a:rPr lang="en-US" smtClean="0"/>
              <a:t>Nov-18</a:t>
            </a:fld>
            <a:endParaRPr lang="en-US"/>
          </a:p>
        </p:txBody>
      </p:sp>
      <p:sp>
        <p:nvSpPr>
          <p:cNvPr id="10" name="Espace réservé du pied de page 9"/>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3193868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des trois diamètres, soit du </a:t>
                </a:r>
                <a:r>
                  <a:rPr lang="fr-FR" b="1" dirty="0">
                    <a:solidFill>
                      <a:schemeClr val="accent1"/>
                    </a:solidFill>
                  </a:rPr>
                  <a:t>cercle de la tête </a:t>
                </a:r>
                <a:r>
                  <a:rPr lang="fr-FR" dirty="0" smtClean="0"/>
                  <a:t>(extrémités des dents) </a:t>
                </a:r>
                <a:r>
                  <a:rPr lang="fr-FR" dirty="0"/>
                  <a:t>ou du </a:t>
                </a:r>
                <a:r>
                  <a:rPr lang="fr-FR" b="1" dirty="0">
                    <a:solidFill>
                      <a:schemeClr val="accent6"/>
                    </a:solidFill>
                  </a:rPr>
                  <a:t>pied</a:t>
                </a:r>
                <a:r>
                  <a:rPr lang="fr-FR" dirty="0"/>
                  <a:t> (</a:t>
                </a:r>
                <a:r>
                  <a:rPr lang="fr-FR" dirty="0" smtClean="0"/>
                  <a:t>où </a:t>
                </a:r>
                <a:r>
                  <a:rPr lang="fr-FR" dirty="0"/>
                  <a:t>les dents commence) ou du </a:t>
                </a:r>
                <a:r>
                  <a:rPr lang="fr-FR" b="1" dirty="0">
                    <a:solidFill>
                      <a:srgbClr val="FF0000"/>
                    </a:solidFill>
                  </a:rPr>
                  <a:t>cercle primitif </a:t>
                </a:r>
                <a:r>
                  <a:rPr lang="fr-FR" dirty="0"/>
                  <a:t>(entre les deux autres</a:t>
                </a:r>
                <a:r>
                  <a:rPr lang="fr-FR" dirty="0" smtClean="0"/>
                  <a:t>), du pignon </a:t>
                </a:r>
                <a:r>
                  <a:rPr lang="fr-FR" dirty="0"/>
                  <a:t>(par définition le </a:t>
                </a:r>
                <a:r>
                  <a:rPr lang="fr-FR" dirty="0" smtClean="0"/>
                  <a:t>pignon </a:t>
                </a:r>
                <a:r>
                  <a:rPr lang="fr-FR" dirty="0"/>
                  <a:t>est la petite roue) et de la roue (la roue en général est la grande roue) on peut complètement </a:t>
                </a:r>
                <a:r>
                  <a:rPr lang="fr-FR" dirty="0" smtClean="0"/>
                  <a:t>définir </a:t>
                </a:r>
                <a:r>
                  <a:rPr lang="fr-FR" dirty="0"/>
                  <a:t>le système de nos engrenages</a:t>
                </a:r>
                <a:r>
                  <a:rPr lang="fr-FR" dirty="0" smtClean="0"/>
                  <a:t>.</a:t>
                </a:r>
              </a:p>
              <a:p>
                <a:pPr marL="0" indent="0">
                  <a:lnSpc>
                    <a:spcPct val="170000"/>
                  </a:lnSpc>
                  <a:buNone/>
                </a:pPr>
                <a:r>
                  <a:rPr lang="fr-FR" dirty="0" smtClean="0">
                    <a:solidFill>
                      <a:schemeClr val="bg1"/>
                    </a:solidFill>
                  </a:rPr>
                  <a:t>Le </a:t>
                </a:r>
                <a:r>
                  <a:rPr lang="fr-FR" dirty="0">
                    <a:solidFill>
                      <a:schemeClr val="bg1"/>
                    </a:solidFill>
                  </a:rPr>
                  <a:t>profil de la denture d’un engrenage à une forme assez </a:t>
                </a:r>
                <a:r>
                  <a:rPr lang="fr-FR" dirty="0" smtClean="0">
                    <a:solidFill>
                      <a:schemeClr val="bg1"/>
                    </a:solidFill>
                  </a:rPr>
                  <a:t>compliquée. Il </a:t>
                </a:r>
                <a:r>
                  <a:rPr lang="fr-FR" dirty="0">
                    <a:solidFill>
                      <a:schemeClr val="bg1"/>
                    </a:solidFill>
                  </a:rPr>
                  <a:t>est basée à la développante du </a:t>
                </a:r>
                <a:r>
                  <a:rPr lang="fr-FR" dirty="0" smtClean="0">
                    <a:solidFill>
                      <a:schemeClr val="bg1"/>
                    </a:solidFill>
                  </a:rPr>
                  <a:t>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378" b="-457"/>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46</a:t>
            </a:fld>
            <a:endParaRPr lang="en-US" dirty="0"/>
          </a:p>
        </p:txBody>
      </p:sp>
      <p:pic>
        <p:nvPicPr>
          <p:cNvPr id="10"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11"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12"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mc:AlternateContent xmlns:mc="http://schemas.openxmlformats.org/markup-compatibility/2006" xmlns:a14="http://schemas.microsoft.com/office/drawing/2010/main">
        <mc:Choice Requires="a14">
          <p:sp>
            <p:nvSpPr>
              <p:cNvPr id="14" name="Rectangle 13"/>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14" name="Rectangle 13"/>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p:sp>
        <p:nvSpPr>
          <p:cNvPr id="15" name="Forme libre 14"/>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8" name="Ellipse 17"/>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892142" y="1188308"/>
            <a:ext cx="3512004" cy="304801"/>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17421 w 3520168"/>
              <a:gd name="connsiteY7" fmla="*/ 246289 h 337458"/>
              <a:gd name="connsiteX8" fmla="*/ 3520168 w 3520168"/>
              <a:gd name="connsiteY8" fmla="*/ 337458 h 337458"/>
              <a:gd name="connsiteX0" fmla="*/ 0 w 3479347"/>
              <a:gd name="connsiteY0" fmla="*/ 238125 h 280308"/>
              <a:gd name="connsiteX1" fmla="*/ 523875 w 3479347"/>
              <a:gd name="connsiteY1" fmla="*/ 95250 h 280308"/>
              <a:gd name="connsiteX2" fmla="*/ 1038225 w 3479347"/>
              <a:gd name="connsiteY2" fmla="*/ 28575 h 280308"/>
              <a:gd name="connsiteX3" fmla="*/ 1476375 w 3479347"/>
              <a:gd name="connsiteY3" fmla="*/ 0 h 280308"/>
              <a:gd name="connsiteX4" fmla="*/ 1971675 w 3479347"/>
              <a:gd name="connsiteY4" fmla="*/ 19050 h 280308"/>
              <a:gd name="connsiteX5" fmla="*/ 2495550 w 3479347"/>
              <a:gd name="connsiteY5" fmla="*/ 76200 h 280308"/>
              <a:gd name="connsiteX6" fmla="*/ 2986768 w 3479347"/>
              <a:gd name="connsiteY6" fmla="*/ 159203 h 280308"/>
              <a:gd name="connsiteX7" fmla="*/ 3317421 w 3479347"/>
              <a:gd name="connsiteY7" fmla="*/ 246289 h 280308"/>
              <a:gd name="connsiteX8" fmla="*/ 3479347 w 3479347"/>
              <a:gd name="connsiteY8" fmla="*/ 280308 h 280308"/>
              <a:gd name="connsiteX0" fmla="*/ 0 w 3495675"/>
              <a:gd name="connsiteY0" fmla="*/ 238125 h 312965"/>
              <a:gd name="connsiteX1" fmla="*/ 523875 w 3495675"/>
              <a:gd name="connsiteY1" fmla="*/ 95250 h 312965"/>
              <a:gd name="connsiteX2" fmla="*/ 1038225 w 3495675"/>
              <a:gd name="connsiteY2" fmla="*/ 28575 h 312965"/>
              <a:gd name="connsiteX3" fmla="*/ 1476375 w 3495675"/>
              <a:gd name="connsiteY3" fmla="*/ 0 h 312965"/>
              <a:gd name="connsiteX4" fmla="*/ 1971675 w 3495675"/>
              <a:gd name="connsiteY4" fmla="*/ 19050 h 312965"/>
              <a:gd name="connsiteX5" fmla="*/ 2495550 w 3495675"/>
              <a:gd name="connsiteY5" fmla="*/ 76200 h 312965"/>
              <a:gd name="connsiteX6" fmla="*/ 2986768 w 3495675"/>
              <a:gd name="connsiteY6" fmla="*/ 159203 h 312965"/>
              <a:gd name="connsiteX7" fmla="*/ 3317421 w 3495675"/>
              <a:gd name="connsiteY7" fmla="*/ 246289 h 312965"/>
              <a:gd name="connsiteX8" fmla="*/ 3495675 w 3495675"/>
              <a:gd name="connsiteY8" fmla="*/ 312965 h 312965"/>
              <a:gd name="connsiteX0" fmla="*/ 0 w 3512004"/>
              <a:gd name="connsiteY0" fmla="*/ 238125 h 304801"/>
              <a:gd name="connsiteX1" fmla="*/ 523875 w 3512004"/>
              <a:gd name="connsiteY1" fmla="*/ 95250 h 304801"/>
              <a:gd name="connsiteX2" fmla="*/ 1038225 w 3512004"/>
              <a:gd name="connsiteY2" fmla="*/ 28575 h 304801"/>
              <a:gd name="connsiteX3" fmla="*/ 1476375 w 3512004"/>
              <a:gd name="connsiteY3" fmla="*/ 0 h 304801"/>
              <a:gd name="connsiteX4" fmla="*/ 1971675 w 3512004"/>
              <a:gd name="connsiteY4" fmla="*/ 19050 h 304801"/>
              <a:gd name="connsiteX5" fmla="*/ 2495550 w 3512004"/>
              <a:gd name="connsiteY5" fmla="*/ 76200 h 304801"/>
              <a:gd name="connsiteX6" fmla="*/ 2986768 w 3512004"/>
              <a:gd name="connsiteY6" fmla="*/ 159203 h 304801"/>
              <a:gd name="connsiteX7" fmla="*/ 3317421 w 3512004"/>
              <a:gd name="connsiteY7" fmla="*/ 246289 h 304801"/>
              <a:gd name="connsiteX8" fmla="*/ 3512004 w 3512004"/>
              <a:gd name="connsiteY8" fmla="*/ 304801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004" h="304801">
                <a:moveTo>
                  <a:pt x="0" y="238125"/>
                </a:moveTo>
                <a:lnTo>
                  <a:pt x="523875" y="95250"/>
                </a:lnTo>
                <a:lnTo>
                  <a:pt x="1038225" y="28575"/>
                </a:lnTo>
                <a:lnTo>
                  <a:pt x="1476375" y="0"/>
                </a:lnTo>
                <a:lnTo>
                  <a:pt x="1971675" y="19050"/>
                </a:lnTo>
                <a:cubicBezTo>
                  <a:pt x="2146300" y="38100"/>
                  <a:pt x="2326368" y="52841"/>
                  <a:pt x="2495550" y="76200"/>
                </a:cubicBezTo>
                <a:cubicBezTo>
                  <a:pt x="2664732" y="99559"/>
                  <a:pt x="2814864" y="123371"/>
                  <a:pt x="2986768" y="159203"/>
                </a:cubicBezTo>
                <a:lnTo>
                  <a:pt x="3317421" y="246289"/>
                </a:lnTo>
                <a:lnTo>
                  <a:pt x="3512004" y="30480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Ellipse 19"/>
          <p:cNvSpPr/>
          <p:nvPr/>
        </p:nvSpPr>
        <p:spPr>
          <a:xfrm>
            <a:off x="8711292" y="2449286"/>
            <a:ext cx="1967593" cy="192677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1" name="ZoneTexte 20"/>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21" name="ZoneTexte 20"/>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98CFCB44-F7C7-40CA-8044-D676A8FB47FB}"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9740867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des trois diamètres, soit du </a:t>
                </a:r>
                <a:r>
                  <a:rPr lang="fr-FR" b="1" dirty="0">
                    <a:solidFill>
                      <a:schemeClr val="accent1"/>
                    </a:solidFill>
                  </a:rPr>
                  <a:t>cercle de la tête </a:t>
                </a:r>
                <a:r>
                  <a:rPr lang="fr-FR" dirty="0" smtClean="0"/>
                  <a:t>(extrémités des dents) </a:t>
                </a:r>
                <a:r>
                  <a:rPr lang="fr-FR" dirty="0"/>
                  <a:t>ou du </a:t>
                </a:r>
                <a:r>
                  <a:rPr lang="fr-FR" b="1" dirty="0">
                    <a:solidFill>
                      <a:schemeClr val="accent6"/>
                    </a:solidFill>
                  </a:rPr>
                  <a:t>pied</a:t>
                </a:r>
                <a:r>
                  <a:rPr lang="fr-FR" dirty="0"/>
                  <a:t> (</a:t>
                </a:r>
                <a:r>
                  <a:rPr lang="fr-FR" dirty="0" smtClean="0"/>
                  <a:t>où </a:t>
                </a:r>
                <a:r>
                  <a:rPr lang="fr-FR" dirty="0"/>
                  <a:t>les dents commence) ou du </a:t>
                </a:r>
                <a:r>
                  <a:rPr lang="fr-FR" b="1" dirty="0">
                    <a:solidFill>
                      <a:srgbClr val="FF0000"/>
                    </a:solidFill>
                  </a:rPr>
                  <a:t>cercle primitif </a:t>
                </a:r>
                <a:r>
                  <a:rPr lang="fr-FR" dirty="0"/>
                  <a:t>(entre les deux autres</a:t>
                </a:r>
                <a:r>
                  <a:rPr lang="fr-FR" dirty="0" smtClean="0"/>
                  <a:t>), du pignon </a:t>
                </a:r>
                <a:r>
                  <a:rPr lang="fr-FR" dirty="0"/>
                  <a:t>(par définition le </a:t>
                </a:r>
                <a:r>
                  <a:rPr lang="fr-FR" dirty="0" smtClean="0"/>
                  <a:t>pignon </a:t>
                </a:r>
                <a:r>
                  <a:rPr lang="fr-FR" dirty="0"/>
                  <a:t>est la petite roue) et de la roue (la roue en général est la grande roue) on peut complètement </a:t>
                </a:r>
                <a:r>
                  <a:rPr lang="fr-FR" dirty="0" smtClean="0"/>
                  <a:t>définir </a:t>
                </a:r>
                <a:r>
                  <a:rPr lang="fr-FR" dirty="0"/>
                  <a:t>le système de nos engrenages</a:t>
                </a:r>
                <a:r>
                  <a:rPr lang="fr-FR" dirty="0" smtClean="0"/>
                  <a:t>.</a:t>
                </a:r>
              </a:p>
              <a:p>
                <a:pPr marL="0" indent="0">
                  <a:lnSpc>
                    <a:spcPct val="170000"/>
                  </a:lnSpc>
                  <a:buNone/>
                </a:pPr>
                <a:r>
                  <a:rPr lang="fr-FR" dirty="0" smtClean="0">
                    <a:solidFill>
                      <a:schemeClr val="bg1"/>
                    </a:solidFill>
                  </a:rPr>
                  <a:t>Le </a:t>
                </a:r>
                <a:r>
                  <a:rPr lang="fr-FR" dirty="0">
                    <a:solidFill>
                      <a:schemeClr val="bg1"/>
                    </a:solidFill>
                  </a:rPr>
                  <a:t>profil de la denture d’un engrenage à une forme assez </a:t>
                </a:r>
                <a:r>
                  <a:rPr lang="fr-FR" dirty="0" smtClean="0">
                    <a:solidFill>
                      <a:schemeClr val="bg1"/>
                    </a:solidFill>
                  </a:rPr>
                  <a:t>compliquée. Il </a:t>
                </a:r>
                <a:r>
                  <a:rPr lang="fr-FR" dirty="0">
                    <a:solidFill>
                      <a:schemeClr val="bg1"/>
                    </a:solidFill>
                  </a:rPr>
                  <a:t>est basée à la développante du </a:t>
                </a:r>
                <a:r>
                  <a:rPr lang="fr-FR" dirty="0" smtClean="0">
                    <a:solidFill>
                      <a:schemeClr val="bg1"/>
                    </a:solidFill>
                  </a:rPr>
                  <a:t>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378" b="-457"/>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47</a:t>
            </a:fld>
            <a:endParaRPr lang="en-US" dirty="0"/>
          </a:p>
        </p:txBody>
      </p:sp>
      <p:pic>
        <p:nvPicPr>
          <p:cNvPr id="10"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11"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12"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mc:AlternateContent xmlns:mc="http://schemas.openxmlformats.org/markup-compatibility/2006" xmlns:a14="http://schemas.microsoft.com/office/drawing/2010/main">
        <mc:Choice Requires="a14">
          <p:sp>
            <p:nvSpPr>
              <p:cNvPr id="14" name="Rectangle 13"/>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14" name="Rectangle 13"/>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4"/>
                <a:stretch>
                  <a:fillRect/>
                </a:stretch>
              </a:blipFill>
            </p:spPr>
            <p:txBody>
              <a:bodyPr/>
              <a:lstStyle/>
              <a:p>
                <a:r>
                  <a:rPr lang="fr-FR">
                    <a:noFill/>
                  </a:rPr>
                  <a:t> </a:t>
                </a:r>
              </a:p>
            </p:txBody>
          </p:sp>
        </mc:Fallback>
      </mc:AlternateContent>
      <p:sp>
        <p:nvSpPr>
          <p:cNvPr id="15" name="Forme libre 14"/>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8" name="Ellipse 17"/>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892142" y="1188308"/>
            <a:ext cx="3512004" cy="304801"/>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17421 w 3520168"/>
              <a:gd name="connsiteY7" fmla="*/ 246289 h 337458"/>
              <a:gd name="connsiteX8" fmla="*/ 3520168 w 3520168"/>
              <a:gd name="connsiteY8" fmla="*/ 337458 h 337458"/>
              <a:gd name="connsiteX0" fmla="*/ 0 w 3479347"/>
              <a:gd name="connsiteY0" fmla="*/ 238125 h 280308"/>
              <a:gd name="connsiteX1" fmla="*/ 523875 w 3479347"/>
              <a:gd name="connsiteY1" fmla="*/ 95250 h 280308"/>
              <a:gd name="connsiteX2" fmla="*/ 1038225 w 3479347"/>
              <a:gd name="connsiteY2" fmla="*/ 28575 h 280308"/>
              <a:gd name="connsiteX3" fmla="*/ 1476375 w 3479347"/>
              <a:gd name="connsiteY3" fmla="*/ 0 h 280308"/>
              <a:gd name="connsiteX4" fmla="*/ 1971675 w 3479347"/>
              <a:gd name="connsiteY4" fmla="*/ 19050 h 280308"/>
              <a:gd name="connsiteX5" fmla="*/ 2495550 w 3479347"/>
              <a:gd name="connsiteY5" fmla="*/ 76200 h 280308"/>
              <a:gd name="connsiteX6" fmla="*/ 2986768 w 3479347"/>
              <a:gd name="connsiteY6" fmla="*/ 159203 h 280308"/>
              <a:gd name="connsiteX7" fmla="*/ 3317421 w 3479347"/>
              <a:gd name="connsiteY7" fmla="*/ 246289 h 280308"/>
              <a:gd name="connsiteX8" fmla="*/ 3479347 w 3479347"/>
              <a:gd name="connsiteY8" fmla="*/ 280308 h 280308"/>
              <a:gd name="connsiteX0" fmla="*/ 0 w 3495675"/>
              <a:gd name="connsiteY0" fmla="*/ 238125 h 312965"/>
              <a:gd name="connsiteX1" fmla="*/ 523875 w 3495675"/>
              <a:gd name="connsiteY1" fmla="*/ 95250 h 312965"/>
              <a:gd name="connsiteX2" fmla="*/ 1038225 w 3495675"/>
              <a:gd name="connsiteY2" fmla="*/ 28575 h 312965"/>
              <a:gd name="connsiteX3" fmla="*/ 1476375 w 3495675"/>
              <a:gd name="connsiteY3" fmla="*/ 0 h 312965"/>
              <a:gd name="connsiteX4" fmla="*/ 1971675 w 3495675"/>
              <a:gd name="connsiteY4" fmla="*/ 19050 h 312965"/>
              <a:gd name="connsiteX5" fmla="*/ 2495550 w 3495675"/>
              <a:gd name="connsiteY5" fmla="*/ 76200 h 312965"/>
              <a:gd name="connsiteX6" fmla="*/ 2986768 w 3495675"/>
              <a:gd name="connsiteY6" fmla="*/ 159203 h 312965"/>
              <a:gd name="connsiteX7" fmla="*/ 3317421 w 3495675"/>
              <a:gd name="connsiteY7" fmla="*/ 246289 h 312965"/>
              <a:gd name="connsiteX8" fmla="*/ 3495675 w 3495675"/>
              <a:gd name="connsiteY8" fmla="*/ 312965 h 312965"/>
              <a:gd name="connsiteX0" fmla="*/ 0 w 3512004"/>
              <a:gd name="connsiteY0" fmla="*/ 238125 h 304801"/>
              <a:gd name="connsiteX1" fmla="*/ 523875 w 3512004"/>
              <a:gd name="connsiteY1" fmla="*/ 95250 h 304801"/>
              <a:gd name="connsiteX2" fmla="*/ 1038225 w 3512004"/>
              <a:gd name="connsiteY2" fmla="*/ 28575 h 304801"/>
              <a:gd name="connsiteX3" fmla="*/ 1476375 w 3512004"/>
              <a:gd name="connsiteY3" fmla="*/ 0 h 304801"/>
              <a:gd name="connsiteX4" fmla="*/ 1971675 w 3512004"/>
              <a:gd name="connsiteY4" fmla="*/ 19050 h 304801"/>
              <a:gd name="connsiteX5" fmla="*/ 2495550 w 3512004"/>
              <a:gd name="connsiteY5" fmla="*/ 76200 h 304801"/>
              <a:gd name="connsiteX6" fmla="*/ 2986768 w 3512004"/>
              <a:gd name="connsiteY6" fmla="*/ 159203 h 304801"/>
              <a:gd name="connsiteX7" fmla="*/ 3317421 w 3512004"/>
              <a:gd name="connsiteY7" fmla="*/ 246289 h 304801"/>
              <a:gd name="connsiteX8" fmla="*/ 3512004 w 3512004"/>
              <a:gd name="connsiteY8" fmla="*/ 304801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004" h="304801">
                <a:moveTo>
                  <a:pt x="0" y="238125"/>
                </a:moveTo>
                <a:lnTo>
                  <a:pt x="523875" y="95250"/>
                </a:lnTo>
                <a:lnTo>
                  <a:pt x="1038225" y="28575"/>
                </a:lnTo>
                <a:lnTo>
                  <a:pt x="1476375" y="0"/>
                </a:lnTo>
                <a:lnTo>
                  <a:pt x="1971675" y="19050"/>
                </a:lnTo>
                <a:cubicBezTo>
                  <a:pt x="2146300" y="38100"/>
                  <a:pt x="2326368" y="52841"/>
                  <a:pt x="2495550" y="76200"/>
                </a:cubicBezTo>
                <a:cubicBezTo>
                  <a:pt x="2664732" y="99559"/>
                  <a:pt x="2814864" y="123371"/>
                  <a:pt x="2986768" y="159203"/>
                </a:cubicBezTo>
                <a:lnTo>
                  <a:pt x="3317421" y="246289"/>
                </a:lnTo>
                <a:lnTo>
                  <a:pt x="3512004" y="30480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Ellipse 19"/>
          <p:cNvSpPr/>
          <p:nvPr/>
        </p:nvSpPr>
        <p:spPr>
          <a:xfrm>
            <a:off x="8711292" y="2449286"/>
            <a:ext cx="1967593" cy="192677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7470321" y="2539094"/>
            <a:ext cx="930729" cy="369332"/>
          </a:xfrm>
          <a:prstGeom prst="rect">
            <a:avLst/>
          </a:prstGeom>
          <a:noFill/>
        </p:spPr>
        <p:txBody>
          <a:bodyPr wrap="square" rtlCol="0">
            <a:spAutoFit/>
          </a:bodyPr>
          <a:lstStyle/>
          <a:p>
            <a:r>
              <a:rPr lang="fr-FR" b="1" dirty="0" smtClean="0"/>
              <a:t>pignon</a:t>
            </a:r>
            <a:endParaRPr lang="fr-FR" b="1" dirty="0"/>
          </a:p>
        </p:txBody>
      </p:sp>
      <p:sp>
        <p:nvSpPr>
          <p:cNvPr id="22" name="ZoneTexte 21"/>
          <p:cNvSpPr txBox="1"/>
          <p:nvPr/>
        </p:nvSpPr>
        <p:spPr>
          <a:xfrm>
            <a:off x="7633607" y="4564855"/>
            <a:ext cx="767443" cy="369332"/>
          </a:xfrm>
          <a:prstGeom prst="rect">
            <a:avLst/>
          </a:prstGeom>
          <a:noFill/>
        </p:spPr>
        <p:txBody>
          <a:bodyPr wrap="square" rtlCol="0">
            <a:spAutoFit/>
          </a:bodyPr>
          <a:lstStyle/>
          <a:p>
            <a:r>
              <a:rPr lang="fr-FR" b="1" dirty="0" smtClean="0"/>
              <a:t>Roue</a:t>
            </a:r>
            <a:endParaRPr lang="fr-FR" b="1" dirty="0"/>
          </a:p>
        </p:txBody>
      </p:sp>
      <mc:AlternateContent xmlns:mc="http://schemas.openxmlformats.org/markup-compatibility/2006" xmlns:a14="http://schemas.microsoft.com/office/drawing/2010/main">
        <mc:Choice Requires="a14">
          <p:sp>
            <p:nvSpPr>
              <p:cNvPr id="23" name="ZoneTexte 22"/>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23" name="ZoneTexte 22"/>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5"/>
                <a:stretch>
                  <a:fillRect/>
                </a:stretch>
              </a:blipFill>
            </p:spPr>
            <p:txBody>
              <a:bodyPr/>
              <a:lstStyle/>
              <a:p>
                <a:r>
                  <a:rPr lang="fr-FR">
                    <a:noFill/>
                  </a:rPr>
                  <a:t> </a:t>
                </a:r>
              </a:p>
            </p:txBody>
          </p:sp>
        </mc:Fallback>
      </mc:AlternateContent>
      <p:sp>
        <p:nvSpPr>
          <p:cNvPr id="4" name="Espace réservé de la date 3"/>
          <p:cNvSpPr>
            <a:spLocks noGrp="1"/>
          </p:cNvSpPr>
          <p:nvPr>
            <p:ph type="dt" sz="half" idx="10"/>
          </p:nvPr>
        </p:nvSpPr>
        <p:spPr/>
        <p:txBody>
          <a:bodyPr/>
          <a:lstStyle/>
          <a:p>
            <a:fld id="{69E1EA12-2196-4D6B-9FB4-C7E0CB708C46}"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163416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des trois diamètres, soit du </a:t>
                </a:r>
                <a:r>
                  <a:rPr lang="fr-FR" b="1" dirty="0">
                    <a:solidFill>
                      <a:schemeClr val="accent1"/>
                    </a:solidFill>
                  </a:rPr>
                  <a:t>cercle de la tête </a:t>
                </a:r>
                <a:r>
                  <a:rPr lang="fr-FR" dirty="0" smtClean="0"/>
                  <a:t>(extrémités des dents) </a:t>
                </a:r>
                <a:r>
                  <a:rPr lang="fr-FR" dirty="0"/>
                  <a:t>ou du </a:t>
                </a:r>
                <a:r>
                  <a:rPr lang="fr-FR" b="1" dirty="0">
                    <a:solidFill>
                      <a:schemeClr val="accent6"/>
                    </a:solidFill>
                  </a:rPr>
                  <a:t>pied</a:t>
                </a:r>
                <a:r>
                  <a:rPr lang="fr-FR" dirty="0"/>
                  <a:t> (</a:t>
                </a:r>
                <a:r>
                  <a:rPr lang="fr-FR" dirty="0" smtClean="0"/>
                  <a:t>où </a:t>
                </a:r>
                <a:r>
                  <a:rPr lang="fr-FR" dirty="0"/>
                  <a:t>les dents commence) ou du </a:t>
                </a:r>
                <a:r>
                  <a:rPr lang="fr-FR" b="1" dirty="0">
                    <a:solidFill>
                      <a:srgbClr val="FF0000"/>
                    </a:solidFill>
                  </a:rPr>
                  <a:t>cercle primitif </a:t>
                </a:r>
                <a:r>
                  <a:rPr lang="fr-FR" dirty="0"/>
                  <a:t>(entre les deux autres</a:t>
                </a:r>
                <a:r>
                  <a:rPr lang="fr-FR" dirty="0" smtClean="0"/>
                  <a:t>), du pignon </a:t>
                </a:r>
                <a:r>
                  <a:rPr lang="fr-FR" dirty="0"/>
                  <a:t>(par définition le </a:t>
                </a:r>
                <a:r>
                  <a:rPr lang="fr-FR" dirty="0" smtClean="0"/>
                  <a:t>pignon </a:t>
                </a:r>
                <a:r>
                  <a:rPr lang="fr-FR" dirty="0"/>
                  <a:t>est la petite roue) et de la roue (la roue en général est la grande roue) on peut complètement </a:t>
                </a:r>
                <a:r>
                  <a:rPr lang="fr-FR" dirty="0" smtClean="0"/>
                  <a:t>définir </a:t>
                </a:r>
                <a:r>
                  <a:rPr lang="fr-FR" dirty="0"/>
                  <a:t>le système de nos engrenages</a:t>
                </a:r>
                <a:r>
                  <a:rPr lang="fr-FR" dirty="0" smtClean="0"/>
                  <a:t>.</a:t>
                </a:r>
              </a:p>
              <a:p>
                <a:pPr marL="0" indent="0">
                  <a:lnSpc>
                    <a:spcPct val="170000"/>
                  </a:lnSpc>
                  <a:buNone/>
                </a:pPr>
                <a:r>
                  <a:rPr lang="fr-FR" dirty="0"/>
                  <a:t>Le profil de la denture d’un engrenage à une forme assez compliquée. Il est basée à la développante du 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378" b="-457"/>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48</a:t>
            </a:fld>
            <a:endParaRPr lang="en-US" dirty="0"/>
          </a:p>
        </p:txBody>
      </p:sp>
      <p:pic>
        <p:nvPicPr>
          <p:cNvPr id="10"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11"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12"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mc:AlternateContent xmlns:mc="http://schemas.openxmlformats.org/markup-compatibility/2006" xmlns:a14="http://schemas.microsoft.com/office/drawing/2010/main">
        <mc:Choice Requires="a14">
          <p:sp>
            <p:nvSpPr>
              <p:cNvPr id="13" name="ZoneTexte 12"/>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14" name="Rectangle 13"/>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5"/>
                <a:stretch>
                  <a:fillRect/>
                </a:stretch>
              </a:blipFill>
            </p:spPr>
            <p:txBody>
              <a:bodyPr/>
              <a:lstStyle/>
              <a:p>
                <a:r>
                  <a:rPr lang="fr-FR">
                    <a:noFill/>
                  </a:rPr>
                  <a:t> </a:t>
                </a:r>
              </a:p>
            </p:txBody>
          </p:sp>
        </mc:Fallback>
      </mc:AlternateContent>
      <p:sp>
        <p:nvSpPr>
          <p:cNvPr id="15" name="Forme libre 14"/>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8" name="Ellipse 17"/>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892142" y="1188308"/>
            <a:ext cx="3512004" cy="304801"/>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17421 w 3520168"/>
              <a:gd name="connsiteY7" fmla="*/ 246289 h 337458"/>
              <a:gd name="connsiteX8" fmla="*/ 3520168 w 3520168"/>
              <a:gd name="connsiteY8" fmla="*/ 337458 h 337458"/>
              <a:gd name="connsiteX0" fmla="*/ 0 w 3479347"/>
              <a:gd name="connsiteY0" fmla="*/ 238125 h 280308"/>
              <a:gd name="connsiteX1" fmla="*/ 523875 w 3479347"/>
              <a:gd name="connsiteY1" fmla="*/ 95250 h 280308"/>
              <a:gd name="connsiteX2" fmla="*/ 1038225 w 3479347"/>
              <a:gd name="connsiteY2" fmla="*/ 28575 h 280308"/>
              <a:gd name="connsiteX3" fmla="*/ 1476375 w 3479347"/>
              <a:gd name="connsiteY3" fmla="*/ 0 h 280308"/>
              <a:gd name="connsiteX4" fmla="*/ 1971675 w 3479347"/>
              <a:gd name="connsiteY4" fmla="*/ 19050 h 280308"/>
              <a:gd name="connsiteX5" fmla="*/ 2495550 w 3479347"/>
              <a:gd name="connsiteY5" fmla="*/ 76200 h 280308"/>
              <a:gd name="connsiteX6" fmla="*/ 2986768 w 3479347"/>
              <a:gd name="connsiteY6" fmla="*/ 159203 h 280308"/>
              <a:gd name="connsiteX7" fmla="*/ 3317421 w 3479347"/>
              <a:gd name="connsiteY7" fmla="*/ 246289 h 280308"/>
              <a:gd name="connsiteX8" fmla="*/ 3479347 w 3479347"/>
              <a:gd name="connsiteY8" fmla="*/ 280308 h 280308"/>
              <a:gd name="connsiteX0" fmla="*/ 0 w 3495675"/>
              <a:gd name="connsiteY0" fmla="*/ 238125 h 312965"/>
              <a:gd name="connsiteX1" fmla="*/ 523875 w 3495675"/>
              <a:gd name="connsiteY1" fmla="*/ 95250 h 312965"/>
              <a:gd name="connsiteX2" fmla="*/ 1038225 w 3495675"/>
              <a:gd name="connsiteY2" fmla="*/ 28575 h 312965"/>
              <a:gd name="connsiteX3" fmla="*/ 1476375 w 3495675"/>
              <a:gd name="connsiteY3" fmla="*/ 0 h 312965"/>
              <a:gd name="connsiteX4" fmla="*/ 1971675 w 3495675"/>
              <a:gd name="connsiteY4" fmla="*/ 19050 h 312965"/>
              <a:gd name="connsiteX5" fmla="*/ 2495550 w 3495675"/>
              <a:gd name="connsiteY5" fmla="*/ 76200 h 312965"/>
              <a:gd name="connsiteX6" fmla="*/ 2986768 w 3495675"/>
              <a:gd name="connsiteY6" fmla="*/ 159203 h 312965"/>
              <a:gd name="connsiteX7" fmla="*/ 3317421 w 3495675"/>
              <a:gd name="connsiteY7" fmla="*/ 246289 h 312965"/>
              <a:gd name="connsiteX8" fmla="*/ 3495675 w 3495675"/>
              <a:gd name="connsiteY8" fmla="*/ 312965 h 312965"/>
              <a:gd name="connsiteX0" fmla="*/ 0 w 3512004"/>
              <a:gd name="connsiteY0" fmla="*/ 238125 h 304801"/>
              <a:gd name="connsiteX1" fmla="*/ 523875 w 3512004"/>
              <a:gd name="connsiteY1" fmla="*/ 95250 h 304801"/>
              <a:gd name="connsiteX2" fmla="*/ 1038225 w 3512004"/>
              <a:gd name="connsiteY2" fmla="*/ 28575 h 304801"/>
              <a:gd name="connsiteX3" fmla="*/ 1476375 w 3512004"/>
              <a:gd name="connsiteY3" fmla="*/ 0 h 304801"/>
              <a:gd name="connsiteX4" fmla="*/ 1971675 w 3512004"/>
              <a:gd name="connsiteY4" fmla="*/ 19050 h 304801"/>
              <a:gd name="connsiteX5" fmla="*/ 2495550 w 3512004"/>
              <a:gd name="connsiteY5" fmla="*/ 76200 h 304801"/>
              <a:gd name="connsiteX6" fmla="*/ 2986768 w 3512004"/>
              <a:gd name="connsiteY6" fmla="*/ 159203 h 304801"/>
              <a:gd name="connsiteX7" fmla="*/ 3317421 w 3512004"/>
              <a:gd name="connsiteY7" fmla="*/ 246289 h 304801"/>
              <a:gd name="connsiteX8" fmla="*/ 3512004 w 3512004"/>
              <a:gd name="connsiteY8" fmla="*/ 304801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004" h="304801">
                <a:moveTo>
                  <a:pt x="0" y="238125"/>
                </a:moveTo>
                <a:lnTo>
                  <a:pt x="523875" y="95250"/>
                </a:lnTo>
                <a:lnTo>
                  <a:pt x="1038225" y="28575"/>
                </a:lnTo>
                <a:lnTo>
                  <a:pt x="1476375" y="0"/>
                </a:lnTo>
                <a:lnTo>
                  <a:pt x="1971675" y="19050"/>
                </a:lnTo>
                <a:cubicBezTo>
                  <a:pt x="2146300" y="38100"/>
                  <a:pt x="2326368" y="52841"/>
                  <a:pt x="2495550" y="76200"/>
                </a:cubicBezTo>
                <a:cubicBezTo>
                  <a:pt x="2664732" y="99559"/>
                  <a:pt x="2814864" y="123371"/>
                  <a:pt x="2986768" y="159203"/>
                </a:cubicBezTo>
                <a:lnTo>
                  <a:pt x="3317421" y="246289"/>
                </a:lnTo>
                <a:lnTo>
                  <a:pt x="3512004" y="30480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Ellipse 19"/>
          <p:cNvSpPr/>
          <p:nvPr/>
        </p:nvSpPr>
        <p:spPr>
          <a:xfrm>
            <a:off x="8711292" y="2449286"/>
            <a:ext cx="1967593" cy="192677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7470321" y="2539094"/>
            <a:ext cx="930729" cy="369332"/>
          </a:xfrm>
          <a:prstGeom prst="rect">
            <a:avLst/>
          </a:prstGeom>
          <a:noFill/>
        </p:spPr>
        <p:txBody>
          <a:bodyPr wrap="square" rtlCol="0">
            <a:spAutoFit/>
          </a:bodyPr>
          <a:lstStyle/>
          <a:p>
            <a:r>
              <a:rPr lang="fr-FR" b="1" dirty="0" smtClean="0"/>
              <a:t>pignon</a:t>
            </a:r>
            <a:endParaRPr lang="fr-FR" b="1" dirty="0"/>
          </a:p>
        </p:txBody>
      </p:sp>
      <p:sp>
        <p:nvSpPr>
          <p:cNvPr id="22" name="ZoneTexte 21"/>
          <p:cNvSpPr txBox="1"/>
          <p:nvPr/>
        </p:nvSpPr>
        <p:spPr>
          <a:xfrm>
            <a:off x="7633607" y="4564855"/>
            <a:ext cx="767443" cy="369332"/>
          </a:xfrm>
          <a:prstGeom prst="rect">
            <a:avLst/>
          </a:prstGeom>
          <a:noFill/>
        </p:spPr>
        <p:txBody>
          <a:bodyPr wrap="square" rtlCol="0">
            <a:spAutoFit/>
          </a:bodyPr>
          <a:lstStyle/>
          <a:p>
            <a:r>
              <a:rPr lang="fr-FR" b="1" dirty="0" smtClean="0"/>
              <a:t>Roue</a:t>
            </a:r>
            <a:endParaRPr lang="fr-FR" b="1" dirty="0"/>
          </a:p>
        </p:txBody>
      </p:sp>
      <p:sp>
        <p:nvSpPr>
          <p:cNvPr id="4" name="Espace réservé de la date 3"/>
          <p:cNvSpPr>
            <a:spLocks noGrp="1"/>
          </p:cNvSpPr>
          <p:nvPr>
            <p:ph type="dt" sz="half" idx="10"/>
          </p:nvPr>
        </p:nvSpPr>
        <p:spPr/>
        <p:txBody>
          <a:bodyPr/>
          <a:lstStyle/>
          <a:p>
            <a:fld id="{87A08455-AEBC-4CF0-A43B-B707C4B0A5BC}"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8692854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68678" y="1358367"/>
                <a:ext cx="6438493" cy="5337707"/>
              </a:xfrm>
            </p:spPr>
            <p:txBody>
              <a:bodyPr>
                <a:normAutofit fontScale="55000" lnSpcReduction="20000"/>
              </a:bodyPr>
              <a:lstStyle/>
              <a:p>
                <a:pPr marL="0" indent="0">
                  <a:lnSpc>
                    <a:spcPct val="170000"/>
                  </a:lnSpc>
                  <a:buNone/>
                </a:pPr>
                <a:r>
                  <a:rPr lang="fr-FR" dirty="0" smtClean="0"/>
                  <a:t>Le nombre le plus important pour les engrenages (que vous devrez toujours mémoriser) est le module :</a:t>
                </a:r>
              </a:p>
              <a:p>
                <a:pPr marL="0" indent="0">
                  <a:lnSpc>
                    <a:spcPct val="170000"/>
                  </a:lnSpc>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𝑚</m:t>
                      </m:r>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panose="02040503050406030204" pitchFamily="18" charset="0"/>
                            </a:rPr>
                            <m:t>𝑑𝑖𝑎𝑚𝑒𝑡𝑟𝑒</m:t>
                          </m:r>
                          <m:r>
                            <a:rPr lang="fr-FR" b="0" i="1" smtClean="0">
                              <a:latin typeface="Cambria Math" panose="02040503050406030204" pitchFamily="18" charset="0"/>
                            </a:rPr>
                            <m:t> </m:t>
                          </m:r>
                          <m:r>
                            <a:rPr lang="fr-FR" b="0" i="1" smtClean="0">
                              <a:latin typeface="Cambria Math" panose="02040503050406030204" pitchFamily="18" charset="0"/>
                            </a:rPr>
                            <m:t>𝑝𝑟𝑖𝑚𝑖𝑡𝑖𝑓</m:t>
                          </m:r>
                        </m:num>
                        <m:den>
                          <m:r>
                            <a:rPr lang="fr-FR" b="0" i="1" smtClean="0">
                              <a:latin typeface="Cambria Math" panose="02040503050406030204" pitchFamily="18" charset="0"/>
                            </a:rPr>
                            <m:t>𝑛𝑢𝑚𝑒𝑟𝑜</m:t>
                          </m:r>
                          <m:r>
                            <a:rPr lang="fr-FR" b="0" i="1" smtClean="0">
                              <a:latin typeface="Cambria Math" panose="02040503050406030204" pitchFamily="18" charset="0"/>
                            </a:rPr>
                            <m:t> </m:t>
                          </m:r>
                          <m:r>
                            <a:rPr lang="fr-FR" b="0" i="1" smtClean="0">
                              <a:latin typeface="Cambria Math" panose="02040503050406030204" pitchFamily="18" charset="0"/>
                            </a:rPr>
                            <m:t>𝑑𝑒𝑠</m:t>
                          </m:r>
                          <m:r>
                            <a:rPr lang="fr-FR" b="0" i="1" smtClean="0">
                              <a:latin typeface="Cambria Math" panose="02040503050406030204" pitchFamily="18" charset="0"/>
                            </a:rPr>
                            <m:t> </m:t>
                          </m:r>
                          <m:r>
                            <a:rPr lang="fr-FR" b="0" i="1" smtClean="0">
                              <a:latin typeface="Cambria Math" panose="02040503050406030204" pitchFamily="18" charset="0"/>
                            </a:rPr>
                            <m:t>𝑑𝑒𝑛𝑡𝑠</m:t>
                          </m:r>
                        </m:den>
                      </m:f>
                      <m:r>
                        <a:rPr lang="fr-FR" b="0" i="1" smtClean="0">
                          <a:latin typeface="Cambria Math" panose="02040503050406030204" pitchFamily="18" charset="0"/>
                        </a:rPr>
                        <m:t>=</m:t>
                      </m:r>
                      <m:f>
                        <m:fPr>
                          <m:ctrlPr>
                            <a:rPr lang="fr-FR" b="0" i="1" smtClean="0">
                              <a:latin typeface="Cambria Math"/>
                            </a:rPr>
                          </m:ctrlPr>
                        </m:fPr>
                        <m:num>
                          <m:r>
                            <a:rPr lang="fr-FR" b="0" i="1" smtClean="0">
                              <a:latin typeface="Cambria Math"/>
                            </a:rPr>
                            <m:t>𝑑</m:t>
                          </m:r>
                        </m:num>
                        <m:den>
                          <m:r>
                            <a:rPr lang="fr-FR" b="0" i="1" smtClean="0">
                              <a:latin typeface="Cambria Math" panose="02040503050406030204" pitchFamily="18" charset="0"/>
                            </a:rPr>
                            <m:t>𝑍</m:t>
                          </m:r>
                        </m:den>
                      </m:f>
                    </m:oMath>
                  </m:oMathPara>
                </a14:m>
                <a:endParaRPr lang="fr-FR" dirty="0" smtClean="0"/>
              </a:p>
              <a:p>
                <a:pPr marL="0" indent="0">
                  <a:lnSpc>
                    <a:spcPct val="170000"/>
                  </a:lnSpc>
                  <a:buNone/>
                </a:pPr>
                <a:r>
                  <a:rPr lang="fr-FR" dirty="0" smtClean="0"/>
                  <a:t>Pour que deux engrenages fonctionnent ensemble, </a:t>
                </a:r>
                <a:r>
                  <a:rPr lang="fr-FR" b="1" dirty="0" smtClean="0"/>
                  <a:t>ils doivent avoir le même module. </a:t>
                </a:r>
              </a:p>
              <a:p>
                <a:pPr marL="0" indent="0">
                  <a:lnSpc>
                    <a:spcPct val="170000"/>
                  </a:lnSpc>
                  <a:buNone/>
                </a:pPr>
                <a:r>
                  <a:rPr lang="fr-FR" dirty="0"/>
                  <a:t>Si on connait le module et un des trois diamètres, soit du </a:t>
                </a:r>
                <a:r>
                  <a:rPr lang="fr-FR" b="1" dirty="0">
                    <a:solidFill>
                      <a:schemeClr val="accent1"/>
                    </a:solidFill>
                  </a:rPr>
                  <a:t>cercle de la tête </a:t>
                </a:r>
                <a:r>
                  <a:rPr lang="fr-FR" dirty="0" smtClean="0"/>
                  <a:t>(extrémités des dents) </a:t>
                </a:r>
                <a:r>
                  <a:rPr lang="fr-FR" dirty="0"/>
                  <a:t>ou du </a:t>
                </a:r>
                <a:r>
                  <a:rPr lang="fr-FR" b="1" dirty="0">
                    <a:solidFill>
                      <a:schemeClr val="accent6"/>
                    </a:solidFill>
                  </a:rPr>
                  <a:t>pied</a:t>
                </a:r>
                <a:r>
                  <a:rPr lang="fr-FR" dirty="0"/>
                  <a:t> (</a:t>
                </a:r>
                <a:r>
                  <a:rPr lang="fr-FR" dirty="0" smtClean="0"/>
                  <a:t>où </a:t>
                </a:r>
                <a:r>
                  <a:rPr lang="fr-FR" dirty="0"/>
                  <a:t>les dents commence) ou du </a:t>
                </a:r>
                <a:r>
                  <a:rPr lang="fr-FR" b="1" dirty="0">
                    <a:solidFill>
                      <a:srgbClr val="FF0000"/>
                    </a:solidFill>
                  </a:rPr>
                  <a:t>cercle primitif </a:t>
                </a:r>
                <a:r>
                  <a:rPr lang="fr-FR" dirty="0"/>
                  <a:t>(entre les deux autres</a:t>
                </a:r>
                <a:r>
                  <a:rPr lang="fr-FR" dirty="0" smtClean="0"/>
                  <a:t>), du pignon </a:t>
                </a:r>
                <a:r>
                  <a:rPr lang="fr-FR" dirty="0"/>
                  <a:t>(par définition le </a:t>
                </a:r>
                <a:r>
                  <a:rPr lang="fr-FR" dirty="0" smtClean="0"/>
                  <a:t>pignon </a:t>
                </a:r>
                <a:r>
                  <a:rPr lang="fr-FR" dirty="0"/>
                  <a:t>est la petite roue) et de la roue (la roue en général est la grande roue) on peut complètement </a:t>
                </a:r>
                <a:r>
                  <a:rPr lang="fr-FR" dirty="0" smtClean="0"/>
                  <a:t>définir </a:t>
                </a:r>
                <a:r>
                  <a:rPr lang="fr-FR" dirty="0"/>
                  <a:t>le système de nos engrenages</a:t>
                </a:r>
                <a:r>
                  <a:rPr lang="fr-FR" dirty="0" smtClean="0"/>
                  <a:t>.</a:t>
                </a:r>
              </a:p>
              <a:p>
                <a:pPr marL="0" indent="0">
                  <a:lnSpc>
                    <a:spcPct val="170000"/>
                  </a:lnSpc>
                  <a:buNone/>
                </a:pPr>
                <a:r>
                  <a:rPr lang="fr-FR" dirty="0" smtClean="0"/>
                  <a:t>Le </a:t>
                </a:r>
                <a:r>
                  <a:rPr lang="fr-FR" dirty="0"/>
                  <a:t>profil de la denture d’un engrenage à une forme assez </a:t>
                </a:r>
                <a:r>
                  <a:rPr lang="fr-FR" dirty="0" smtClean="0"/>
                  <a:t>compliquée. Il </a:t>
                </a:r>
                <a:r>
                  <a:rPr lang="fr-FR" dirty="0"/>
                  <a:t>est basée à la développante du </a:t>
                </a:r>
                <a:r>
                  <a:rPr lang="fr-FR" dirty="0" smtClean="0"/>
                  <a:t>cercle et défini par les systèmes de normalisation. On ne représente jamais les profils de la denture aux dessins industriels.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68678" y="1358367"/>
                <a:ext cx="6438493" cy="5337707"/>
              </a:xfrm>
              <a:blipFill rotWithShape="1">
                <a:blip r:embed="rId2"/>
                <a:stretch>
                  <a:fillRect l="-284" r="-378" b="-457"/>
                </a:stretch>
              </a:blipFill>
            </p:spPr>
            <p:txBody>
              <a:bodyPr/>
              <a:lstStyle/>
              <a:p>
                <a:r>
                  <a:rPr lang="fr-FR">
                    <a:noFill/>
                  </a:rPr>
                  <a:t> </a:t>
                </a:r>
              </a:p>
            </p:txBody>
          </p:sp>
        </mc:Fallback>
      </mc:AlternateContent>
      <p:sp>
        <p:nvSpPr>
          <p:cNvPr id="5" name="Slide Number Placeholder 4"/>
          <p:cNvSpPr>
            <a:spLocks noGrp="1"/>
          </p:cNvSpPr>
          <p:nvPr>
            <p:ph type="sldNum" sz="quarter" idx="12"/>
          </p:nvPr>
        </p:nvSpPr>
        <p:spPr>
          <a:xfrm>
            <a:off x="8610600" y="6623222"/>
            <a:ext cx="2743200" cy="234778"/>
          </a:xfrm>
        </p:spPr>
        <p:txBody>
          <a:bodyPr/>
          <a:lstStyle/>
          <a:p>
            <a:fld id="{20D68944-6564-4374-BCF3-9E9F36549B1D}" type="slidenum">
              <a:rPr lang="en-US" smtClean="0"/>
              <a:pPr/>
              <a:t>49</a:t>
            </a:fld>
            <a:endParaRPr lang="en-US" dirty="0"/>
          </a:p>
        </p:txBody>
      </p:sp>
      <p:pic>
        <p:nvPicPr>
          <p:cNvPr id="10" name="Picture 5"/>
          <p:cNvPicPr>
            <a:picLocks noChangeAspect="1"/>
          </p:cNvPicPr>
          <p:nvPr/>
        </p:nvPicPr>
        <p:blipFill rotWithShape="1">
          <a:blip r:embed="rId3"/>
          <a:srcRect l="2217" t="2406" r="1706" b="71691"/>
          <a:stretch/>
        </p:blipFill>
        <p:spPr>
          <a:xfrm>
            <a:off x="7307172" y="0"/>
            <a:ext cx="4851092" cy="1931612"/>
          </a:xfrm>
          <a:prstGeom prst="rect">
            <a:avLst/>
          </a:prstGeom>
        </p:spPr>
      </p:pic>
      <p:pic>
        <p:nvPicPr>
          <p:cNvPr id="11" name="Picture 6"/>
          <p:cNvPicPr>
            <a:picLocks noChangeAspect="1"/>
          </p:cNvPicPr>
          <p:nvPr/>
        </p:nvPicPr>
        <p:blipFill rotWithShape="1">
          <a:blip r:embed="rId3"/>
          <a:srcRect l="2389" t="36622" r="4437" b="3524"/>
          <a:stretch/>
        </p:blipFill>
        <p:spPr>
          <a:xfrm>
            <a:off x="7307172" y="2271711"/>
            <a:ext cx="4834196" cy="4586289"/>
          </a:xfrm>
          <a:prstGeom prst="rect">
            <a:avLst/>
          </a:prstGeom>
        </p:spPr>
      </p:pic>
      <p:sp>
        <p:nvSpPr>
          <p:cNvPr id="12" name="TextBox 7"/>
          <p:cNvSpPr txBox="1"/>
          <p:nvPr/>
        </p:nvSpPr>
        <p:spPr>
          <a:xfrm>
            <a:off x="7539786" y="1931612"/>
            <a:ext cx="4480764" cy="276999"/>
          </a:xfrm>
          <a:prstGeom prst="rect">
            <a:avLst/>
          </a:prstGeom>
          <a:noFill/>
        </p:spPr>
        <p:txBody>
          <a:bodyPr wrap="square" rtlCol="0">
            <a:spAutoFit/>
          </a:bodyPr>
          <a:lstStyle/>
          <a:p>
            <a:r>
              <a:rPr lang="fr-FR" sz="1200" dirty="0" smtClean="0"/>
              <a:t>Nomenclature du profil des dents basé sur la développante du cercle</a:t>
            </a:r>
            <a:endParaRPr lang="en-US" sz="1200" dirty="0"/>
          </a:p>
        </p:txBody>
      </p:sp>
      <mc:AlternateContent xmlns:mc="http://schemas.openxmlformats.org/markup-compatibility/2006" xmlns:a14="http://schemas.microsoft.com/office/drawing/2010/main">
        <mc:Choice Requires="a14">
          <p:sp>
            <p:nvSpPr>
              <p:cNvPr id="13" name="ZoneTexte 12"/>
              <p:cNvSpPr txBox="1"/>
              <p:nvPr/>
            </p:nvSpPr>
            <p:spPr>
              <a:xfrm>
                <a:off x="9327017" y="1670002"/>
                <a:ext cx="71301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100" b="0" i="1" smtClean="0">
                          <a:latin typeface="Cambria Math"/>
                        </a:rPr>
                        <m:t>𝑝</m:t>
                      </m:r>
                      <m:r>
                        <a:rPr lang="fr-FR" sz="1100" b="0" i="1" smtClean="0">
                          <a:latin typeface="Cambria Math"/>
                        </a:rPr>
                        <m:t>=</m:t>
                      </m:r>
                      <m:r>
                        <a:rPr lang="fr-FR" sz="1100" b="0" i="1" smtClean="0">
                          <a:latin typeface="Cambria Math"/>
                        </a:rPr>
                        <m:t>𝜋</m:t>
                      </m:r>
                      <m:r>
                        <a:rPr lang="fr-FR" sz="1100" b="0" i="1" smtClean="0">
                          <a:latin typeface="Cambria Math"/>
                        </a:rPr>
                        <m:t>𝑚</m:t>
                      </m:r>
                    </m:oMath>
                  </m:oMathPara>
                </a14:m>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9327017" y="1670002"/>
                <a:ext cx="713012" cy="261610"/>
              </a:xfrm>
              <a:prstGeom prst="rect">
                <a:avLst/>
              </a:prstGeom>
              <a:blipFill rotWithShape="1">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96719" y="1670002"/>
                <a:ext cx="54309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100" i="1">
                          <a:latin typeface="Cambria Math"/>
                        </a:rPr>
                        <m:t>𝑠</m:t>
                      </m:r>
                      <m:r>
                        <a:rPr lang="fr-FR" sz="1100" i="1">
                          <a:latin typeface="Cambria Math"/>
                        </a:rPr>
                        <m:t>=</m:t>
                      </m:r>
                      <m:r>
                        <a:rPr lang="fr-FR" sz="1100" i="1">
                          <a:latin typeface="Cambria Math"/>
                        </a:rPr>
                        <m:t>𝑒</m:t>
                      </m:r>
                    </m:oMath>
                  </m:oMathPara>
                </a14:m>
                <a:endParaRPr lang="fr-FR" sz="1200" dirty="0"/>
              </a:p>
            </p:txBody>
          </p:sp>
        </mc:Choice>
        <mc:Fallback xmlns="">
          <p:sp>
            <p:nvSpPr>
              <p:cNvPr id="14" name="Rectangle 13"/>
              <p:cNvSpPr>
                <a:spLocks noRot="1" noChangeAspect="1" noMove="1" noResize="1" noEditPoints="1" noAdjustHandles="1" noChangeArrowheads="1" noChangeShapeType="1" noTextEdit="1"/>
              </p:cNvSpPr>
              <p:nvPr/>
            </p:nvSpPr>
            <p:spPr>
              <a:xfrm>
                <a:off x="8496719" y="1670002"/>
                <a:ext cx="543097" cy="261610"/>
              </a:xfrm>
              <a:prstGeom prst="rect">
                <a:avLst/>
              </a:prstGeom>
              <a:blipFill rotWithShape="1">
                <a:blip r:embed="rId5"/>
                <a:stretch>
                  <a:fillRect/>
                </a:stretch>
              </a:blipFill>
            </p:spPr>
            <p:txBody>
              <a:bodyPr/>
              <a:lstStyle/>
              <a:p>
                <a:r>
                  <a:rPr lang="fr-FR">
                    <a:noFill/>
                  </a:rPr>
                  <a:t> </a:t>
                </a:r>
              </a:p>
            </p:txBody>
          </p:sp>
        </mc:Fallback>
      </mc:AlternateContent>
      <p:sp>
        <p:nvSpPr>
          <p:cNvPr id="15" name="Forme libre 14"/>
          <p:cNvSpPr/>
          <p:nvPr/>
        </p:nvSpPr>
        <p:spPr>
          <a:xfrm>
            <a:off x="7781925" y="876300"/>
            <a:ext cx="3724275"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304800">
                <a:moveTo>
                  <a:pt x="0" y="238125"/>
                </a:moveTo>
                <a:lnTo>
                  <a:pt x="523875" y="95250"/>
                </a:lnTo>
                <a:lnTo>
                  <a:pt x="1038225" y="28575"/>
                </a:lnTo>
                <a:lnTo>
                  <a:pt x="1476375" y="0"/>
                </a:lnTo>
                <a:lnTo>
                  <a:pt x="1971675" y="19050"/>
                </a:lnTo>
                <a:lnTo>
                  <a:pt x="2495550" y="76200"/>
                </a:lnTo>
                <a:lnTo>
                  <a:pt x="3019425" y="142875"/>
                </a:lnTo>
                <a:lnTo>
                  <a:pt x="3448050" y="238125"/>
                </a:lnTo>
                <a:lnTo>
                  <a:pt x="3724275"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592004" y="2316161"/>
            <a:ext cx="2209799" cy="21605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923439" y="1517602"/>
            <a:ext cx="3520168" cy="337458"/>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8" h="337458">
                <a:moveTo>
                  <a:pt x="0" y="238125"/>
                </a:moveTo>
                <a:lnTo>
                  <a:pt x="523875" y="95250"/>
                </a:lnTo>
                <a:lnTo>
                  <a:pt x="1038225" y="28575"/>
                </a:lnTo>
                <a:lnTo>
                  <a:pt x="1476375" y="0"/>
                </a:lnTo>
                <a:lnTo>
                  <a:pt x="1971675" y="19050"/>
                </a:lnTo>
                <a:cubicBezTo>
                  <a:pt x="2146300" y="38100"/>
                  <a:pt x="2322286" y="48759"/>
                  <a:pt x="2495550" y="76200"/>
                </a:cubicBezTo>
                <a:cubicBezTo>
                  <a:pt x="2668814" y="103641"/>
                  <a:pt x="2839357" y="147864"/>
                  <a:pt x="3011261" y="183696"/>
                </a:cubicBezTo>
                <a:lnTo>
                  <a:pt x="3358243" y="270782"/>
                </a:lnTo>
                <a:lnTo>
                  <a:pt x="3520168" y="337458"/>
                </a:ln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18" name="Ellipse 17"/>
          <p:cNvSpPr/>
          <p:nvPr/>
        </p:nvSpPr>
        <p:spPr>
          <a:xfrm>
            <a:off x="8825593" y="2539094"/>
            <a:ext cx="1738993" cy="170633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892142" y="1188308"/>
            <a:ext cx="3512004" cy="304801"/>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1261 w 3724275"/>
              <a:gd name="connsiteY6" fmla="*/ 183696 h 304800"/>
              <a:gd name="connsiteX7" fmla="*/ 3358243 w 3724275"/>
              <a:gd name="connsiteY7" fmla="*/ 270782 h 304800"/>
              <a:gd name="connsiteX8" fmla="*/ 3724275 w 3724275"/>
              <a:gd name="connsiteY8" fmla="*/ 304800 h 304800"/>
              <a:gd name="connsiteX0" fmla="*/ 0 w 3707946"/>
              <a:gd name="connsiteY0" fmla="*/ 238125 h 402772"/>
              <a:gd name="connsiteX1" fmla="*/ 523875 w 3707946"/>
              <a:gd name="connsiteY1" fmla="*/ 95250 h 402772"/>
              <a:gd name="connsiteX2" fmla="*/ 1038225 w 3707946"/>
              <a:gd name="connsiteY2" fmla="*/ 28575 h 402772"/>
              <a:gd name="connsiteX3" fmla="*/ 1476375 w 3707946"/>
              <a:gd name="connsiteY3" fmla="*/ 0 h 402772"/>
              <a:gd name="connsiteX4" fmla="*/ 1971675 w 3707946"/>
              <a:gd name="connsiteY4" fmla="*/ 19050 h 402772"/>
              <a:gd name="connsiteX5" fmla="*/ 2495550 w 3707946"/>
              <a:gd name="connsiteY5" fmla="*/ 76200 h 402772"/>
              <a:gd name="connsiteX6" fmla="*/ 3011261 w 3707946"/>
              <a:gd name="connsiteY6" fmla="*/ 183696 h 402772"/>
              <a:gd name="connsiteX7" fmla="*/ 3358243 w 3707946"/>
              <a:gd name="connsiteY7" fmla="*/ 270782 h 402772"/>
              <a:gd name="connsiteX8" fmla="*/ 3707946 w 3707946"/>
              <a:gd name="connsiteY8" fmla="*/ 402772 h 402772"/>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3011261 w 3520168"/>
              <a:gd name="connsiteY6" fmla="*/ 183696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58243 w 3520168"/>
              <a:gd name="connsiteY7" fmla="*/ 270782 h 337458"/>
              <a:gd name="connsiteX8" fmla="*/ 3520168 w 3520168"/>
              <a:gd name="connsiteY8" fmla="*/ 337458 h 337458"/>
              <a:gd name="connsiteX0" fmla="*/ 0 w 3520168"/>
              <a:gd name="connsiteY0" fmla="*/ 238125 h 337458"/>
              <a:gd name="connsiteX1" fmla="*/ 523875 w 3520168"/>
              <a:gd name="connsiteY1" fmla="*/ 95250 h 337458"/>
              <a:gd name="connsiteX2" fmla="*/ 1038225 w 3520168"/>
              <a:gd name="connsiteY2" fmla="*/ 28575 h 337458"/>
              <a:gd name="connsiteX3" fmla="*/ 1476375 w 3520168"/>
              <a:gd name="connsiteY3" fmla="*/ 0 h 337458"/>
              <a:gd name="connsiteX4" fmla="*/ 1971675 w 3520168"/>
              <a:gd name="connsiteY4" fmla="*/ 19050 h 337458"/>
              <a:gd name="connsiteX5" fmla="*/ 2495550 w 3520168"/>
              <a:gd name="connsiteY5" fmla="*/ 76200 h 337458"/>
              <a:gd name="connsiteX6" fmla="*/ 2986768 w 3520168"/>
              <a:gd name="connsiteY6" fmla="*/ 159203 h 337458"/>
              <a:gd name="connsiteX7" fmla="*/ 3317421 w 3520168"/>
              <a:gd name="connsiteY7" fmla="*/ 246289 h 337458"/>
              <a:gd name="connsiteX8" fmla="*/ 3520168 w 3520168"/>
              <a:gd name="connsiteY8" fmla="*/ 337458 h 337458"/>
              <a:gd name="connsiteX0" fmla="*/ 0 w 3479347"/>
              <a:gd name="connsiteY0" fmla="*/ 238125 h 280308"/>
              <a:gd name="connsiteX1" fmla="*/ 523875 w 3479347"/>
              <a:gd name="connsiteY1" fmla="*/ 95250 h 280308"/>
              <a:gd name="connsiteX2" fmla="*/ 1038225 w 3479347"/>
              <a:gd name="connsiteY2" fmla="*/ 28575 h 280308"/>
              <a:gd name="connsiteX3" fmla="*/ 1476375 w 3479347"/>
              <a:gd name="connsiteY3" fmla="*/ 0 h 280308"/>
              <a:gd name="connsiteX4" fmla="*/ 1971675 w 3479347"/>
              <a:gd name="connsiteY4" fmla="*/ 19050 h 280308"/>
              <a:gd name="connsiteX5" fmla="*/ 2495550 w 3479347"/>
              <a:gd name="connsiteY5" fmla="*/ 76200 h 280308"/>
              <a:gd name="connsiteX6" fmla="*/ 2986768 w 3479347"/>
              <a:gd name="connsiteY6" fmla="*/ 159203 h 280308"/>
              <a:gd name="connsiteX7" fmla="*/ 3317421 w 3479347"/>
              <a:gd name="connsiteY7" fmla="*/ 246289 h 280308"/>
              <a:gd name="connsiteX8" fmla="*/ 3479347 w 3479347"/>
              <a:gd name="connsiteY8" fmla="*/ 280308 h 280308"/>
              <a:gd name="connsiteX0" fmla="*/ 0 w 3495675"/>
              <a:gd name="connsiteY0" fmla="*/ 238125 h 312965"/>
              <a:gd name="connsiteX1" fmla="*/ 523875 w 3495675"/>
              <a:gd name="connsiteY1" fmla="*/ 95250 h 312965"/>
              <a:gd name="connsiteX2" fmla="*/ 1038225 w 3495675"/>
              <a:gd name="connsiteY2" fmla="*/ 28575 h 312965"/>
              <a:gd name="connsiteX3" fmla="*/ 1476375 w 3495675"/>
              <a:gd name="connsiteY3" fmla="*/ 0 h 312965"/>
              <a:gd name="connsiteX4" fmla="*/ 1971675 w 3495675"/>
              <a:gd name="connsiteY4" fmla="*/ 19050 h 312965"/>
              <a:gd name="connsiteX5" fmla="*/ 2495550 w 3495675"/>
              <a:gd name="connsiteY5" fmla="*/ 76200 h 312965"/>
              <a:gd name="connsiteX6" fmla="*/ 2986768 w 3495675"/>
              <a:gd name="connsiteY6" fmla="*/ 159203 h 312965"/>
              <a:gd name="connsiteX7" fmla="*/ 3317421 w 3495675"/>
              <a:gd name="connsiteY7" fmla="*/ 246289 h 312965"/>
              <a:gd name="connsiteX8" fmla="*/ 3495675 w 3495675"/>
              <a:gd name="connsiteY8" fmla="*/ 312965 h 312965"/>
              <a:gd name="connsiteX0" fmla="*/ 0 w 3512004"/>
              <a:gd name="connsiteY0" fmla="*/ 238125 h 304801"/>
              <a:gd name="connsiteX1" fmla="*/ 523875 w 3512004"/>
              <a:gd name="connsiteY1" fmla="*/ 95250 h 304801"/>
              <a:gd name="connsiteX2" fmla="*/ 1038225 w 3512004"/>
              <a:gd name="connsiteY2" fmla="*/ 28575 h 304801"/>
              <a:gd name="connsiteX3" fmla="*/ 1476375 w 3512004"/>
              <a:gd name="connsiteY3" fmla="*/ 0 h 304801"/>
              <a:gd name="connsiteX4" fmla="*/ 1971675 w 3512004"/>
              <a:gd name="connsiteY4" fmla="*/ 19050 h 304801"/>
              <a:gd name="connsiteX5" fmla="*/ 2495550 w 3512004"/>
              <a:gd name="connsiteY5" fmla="*/ 76200 h 304801"/>
              <a:gd name="connsiteX6" fmla="*/ 2986768 w 3512004"/>
              <a:gd name="connsiteY6" fmla="*/ 159203 h 304801"/>
              <a:gd name="connsiteX7" fmla="*/ 3317421 w 3512004"/>
              <a:gd name="connsiteY7" fmla="*/ 246289 h 304801"/>
              <a:gd name="connsiteX8" fmla="*/ 3512004 w 3512004"/>
              <a:gd name="connsiteY8" fmla="*/ 304801 h 30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004" h="304801">
                <a:moveTo>
                  <a:pt x="0" y="238125"/>
                </a:moveTo>
                <a:lnTo>
                  <a:pt x="523875" y="95250"/>
                </a:lnTo>
                <a:lnTo>
                  <a:pt x="1038225" y="28575"/>
                </a:lnTo>
                <a:lnTo>
                  <a:pt x="1476375" y="0"/>
                </a:lnTo>
                <a:lnTo>
                  <a:pt x="1971675" y="19050"/>
                </a:lnTo>
                <a:cubicBezTo>
                  <a:pt x="2146300" y="38100"/>
                  <a:pt x="2326368" y="52841"/>
                  <a:pt x="2495550" y="76200"/>
                </a:cubicBezTo>
                <a:cubicBezTo>
                  <a:pt x="2664732" y="99559"/>
                  <a:pt x="2814864" y="123371"/>
                  <a:pt x="2986768" y="159203"/>
                </a:cubicBezTo>
                <a:lnTo>
                  <a:pt x="3317421" y="246289"/>
                </a:lnTo>
                <a:lnTo>
                  <a:pt x="3512004" y="304801"/>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Ellipse 19"/>
          <p:cNvSpPr/>
          <p:nvPr/>
        </p:nvSpPr>
        <p:spPr>
          <a:xfrm>
            <a:off x="8711292" y="2449286"/>
            <a:ext cx="1967593" cy="1926771"/>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7470321" y="2539094"/>
            <a:ext cx="930729" cy="369332"/>
          </a:xfrm>
          <a:prstGeom prst="rect">
            <a:avLst/>
          </a:prstGeom>
          <a:noFill/>
        </p:spPr>
        <p:txBody>
          <a:bodyPr wrap="square" rtlCol="0">
            <a:spAutoFit/>
          </a:bodyPr>
          <a:lstStyle/>
          <a:p>
            <a:r>
              <a:rPr lang="fr-FR" b="1" dirty="0" smtClean="0"/>
              <a:t>pignon</a:t>
            </a:r>
            <a:endParaRPr lang="fr-FR" b="1" dirty="0"/>
          </a:p>
        </p:txBody>
      </p:sp>
      <p:sp>
        <p:nvSpPr>
          <p:cNvPr id="22" name="ZoneTexte 21"/>
          <p:cNvSpPr txBox="1"/>
          <p:nvPr/>
        </p:nvSpPr>
        <p:spPr>
          <a:xfrm>
            <a:off x="7633607" y="4564855"/>
            <a:ext cx="767443" cy="369332"/>
          </a:xfrm>
          <a:prstGeom prst="rect">
            <a:avLst/>
          </a:prstGeom>
          <a:noFill/>
        </p:spPr>
        <p:txBody>
          <a:bodyPr wrap="square" rtlCol="0">
            <a:spAutoFit/>
          </a:bodyPr>
          <a:lstStyle/>
          <a:p>
            <a:r>
              <a:rPr lang="fr-FR" b="1" dirty="0" smtClean="0"/>
              <a:t>Roue</a:t>
            </a:r>
            <a:endParaRPr lang="fr-FR" b="1" dirty="0"/>
          </a:p>
        </p:txBody>
      </p:sp>
      <p:sp>
        <p:nvSpPr>
          <p:cNvPr id="4" name="ZoneTexte 3"/>
          <p:cNvSpPr txBox="1"/>
          <p:nvPr/>
        </p:nvSpPr>
        <p:spPr>
          <a:xfrm>
            <a:off x="8428129" y="4796413"/>
            <a:ext cx="2537548" cy="1477328"/>
          </a:xfrm>
          <a:prstGeom prst="rect">
            <a:avLst/>
          </a:prstGeom>
          <a:solidFill>
            <a:schemeClr val="bg1"/>
          </a:solidFill>
          <a:ln w="19050">
            <a:solidFill>
              <a:srgbClr val="FF0000"/>
            </a:solidFill>
          </a:ln>
        </p:spPr>
        <p:txBody>
          <a:bodyPr wrap="square" rtlCol="0">
            <a:spAutoFit/>
          </a:bodyPr>
          <a:lstStyle/>
          <a:p>
            <a:pPr algn="ctr"/>
            <a:r>
              <a:rPr lang="fr-FR" dirty="0" smtClean="0">
                <a:solidFill>
                  <a:srgbClr val="FF0000"/>
                </a:solidFill>
              </a:rPr>
              <a:t>Les relations qu’on trouve ici sont valables pour les engrenages cylindriques extérieur avec une denture droite. </a:t>
            </a:r>
            <a:endParaRPr lang="fr-FR" dirty="0">
              <a:solidFill>
                <a:srgbClr val="FF0000"/>
              </a:solidFill>
            </a:endParaRPr>
          </a:p>
        </p:txBody>
      </p:sp>
      <p:sp>
        <p:nvSpPr>
          <p:cNvPr id="6" name="Espace réservé de la date 5"/>
          <p:cNvSpPr>
            <a:spLocks noGrp="1"/>
          </p:cNvSpPr>
          <p:nvPr>
            <p:ph type="dt" sz="half" idx="10"/>
          </p:nvPr>
        </p:nvSpPr>
        <p:spPr/>
        <p:txBody>
          <a:bodyPr/>
          <a:lstStyle/>
          <a:p>
            <a:fld id="{C0744AAC-95FC-4C19-AE9A-8E8F951096F8}"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99649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t>
            </a:r>
            <a:r>
              <a:rPr lang="fr-FR" dirty="0" smtClean="0"/>
              <a:t>ièces de transmission</a:t>
            </a:r>
            <a:endParaRPr lang="en-US" dirty="0"/>
          </a:p>
        </p:txBody>
      </p:sp>
      <p:sp>
        <p:nvSpPr>
          <p:cNvPr id="3" name="Content Placeholder 2"/>
          <p:cNvSpPr>
            <a:spLocks noGrp="1"/>
          </p:cNvSpPr>
          <p:nvPr>
            <p:ph idx="1"/>
          </p:nvPr>
        </p:nvSpPr>
        <p:spPr/>
        <p:txBody>
          <a:bodyPr>
            <a:normAutofit fontScale="62500" lnSpcReduction="20000"/>
          </a:bodyPr>
          <a:lstStyle/>
          <a:p>
            <a:pPr marL="0" indent="0">
              <a:lnSpc>
                <a:spcPct val="150000"/>
              </a:lnSpc>
              <a:buNone/>
            </a:pPr>
            <a:r>
              <a:rPr lang="fr-FR" dirty="0" smtClean="0"/>
              <a:t>La transmission, en général, réfère à la transmission de puissance d’un arbre à l’autre. Quand on parle de pièce de transmission on décrit les pièces intermédiaires entre deux arbres qui permettent la transmission de la puissance.</a:t>
            </a:r>
          </a:p>
          <a:p>
            <a:pPr marL="0" indent="0">
              <a:lnSpc>
                <a:spcPct val="150000"/>
              </a:lnSpc>
              <a:buNone/>
            </a:pPr>
            <a:endParaRPr lang="fr-FR" sz="1400" dirty="0"/>
          </a:p>
          <a:p>
            <a:pPr marL="0" indent="0">
              <a:lnSpc>
                <a:spcPct val="150000"/>
              </a:lnSpc>
              <a:buNone/>
            </a:pPr>
            <a:r>
              <a:rPr lang="fr-FR" dirty="0" smtClean="0"/>
              <a:t>Ces pièces sont, au sens large, de transformateurs du couple et de la vitesse rotationnel. Pour toutes ces pièces, la transmission de puissance est subie à l’équation de conservation de l’énergie (par rapport au temps) : la puissance de l’arbre d’entrée doit être égale à la puissance de l’arbre de sortie (ou la somme des puissances des arbres de sortie).</a:t>
            </a:r>
          </a:p>
          <a:p>
            <a:pPr marL="0" indent="0">
              <a:lnSpc>
                <a:spcPct val="150000"/>
              </a:lnSpc>
              <a:buNone/>
            </a:pPr>
            <a:endParaRPr lang="fr-FR" sz="1100" dirty="0" smtClean="0"/>
          </a:p>
          <a:p>
            <a:pPr marL="0" indent="0">
              <a:lnSpc>
                <a:spcPct val="150000"/>
              </a:lnSpc>
              <a:buNone/>
            </a:pPr>
            <a:r>
              <a:rPr lang="fr-FR" b="1" dirty="0" smtClean="0"/>
              <a:t>Aucune équation est nécessaire pour ce cours, par contre vous devrez toujours se souvenir que la puissance d’un arbre est le produit du couple fois sa vitesse rotationnelle</a:t>
            </a:r>
            <a:r>
              <a:rPr lang="fr-FR" dirty="0" smtClean="0"/>
              <a:t>. </a:t>
            </a:r>
            <a:endParaRPr lang="en-US" dirty="0" smtClean="0"/>
          </a:p>
        </p:txBody>
      </p:sp>
      <p:sp>
        <p:nvSpPr>
          <p:cNvPr id="4" name="Slide Number Placeholder 3"/>
          <p:cNvSpPr>
            <a:spLocks noGrp="1"/>
          </p:cNvSpPr>
          <p:nvPr>
            <p:ph type="sldNum" sz="quarter" idx="12"/>
          </p:nvPr>
        </p:nvSpPr>
        <p:spPr/>
        <p:txBody>
          <a:bodyPr/>
          <a:lstStyle/>
          <a:p>
            <a:fld id="{20D68944-6564-4374-BCF3-9E9F36549B1D}" type="slidenum">
              <a:rPr lang="en-US" smtClean="0"/>
              <a:pPr/>
              <a:t>5</a:t>
            </a:fld>
            <a:endParaRPr lang="en-US"/>
          </a:p>
        </p:txBody>
      </p:sp>
      <p:sp>
        <p:nvSpPr>
          <p:cNvPr id="5" name="Espace réservé de la date 4"/>
          <p:cNvSpPr>
            <a:spLocks noGrp="1"/>
          </p:cNvSpPr>
          <p:nvPr>
            <p:ph type="dt" sz="half" idx="10"/>
          </p:nvPr>
        </p:nvSpPr>
        <p:spPr/>
        <p:txBody>
          <a:bodyPr/>
          <a:lstStyle/>
          <a:p>
            <a:fld id="{0122E5C8-08B6-4F48-A7C9-5DE3AB00C559}"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5851608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smtClean="0">
                <a:solidFill>
                  <a:srgbClr val="FFFFFF"/>
                </a:solidFill>
              </a:rPr>
              <a:t>Donc ce solide est :</a:t>
            </a:r>
          </a:p>
          <a:p>
            <a:pPr>
              <a:lnSpc>
                <a:spcPct val="160000"/>
              </a:lnSpc>
              <a:buFontTx/>
              <a:buChar char="-"/>
            </a:pPr>
            <a:r>
              <a:rPr lang="fr-FR" dirty="0" smtClean="0">
                <a:solidFill>
                  <a:srgbClr val="FFFFFF"/>
                </a:solidFill>
              </a:rPr>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50</a:t>
            </a:fld>
            <a:endParaRPr lang="en-US" dirty="0"/>
          </a:p>
        </p:txBody>
      </p:sp>
      <p:sp>
        <p:nvSpPr>
          <p:cNvPr id="4" name="Espace réservé de la date 3"/>
          <p:cNvSpPr>
            <a:spLocks noGrp="1"/>
          </p:cNvSpPr>
          <p:nvPr>
            <p:ph type="dt" sz="half" idx="10"/>
          </p:nvPr>
        </p:nvSpPr>
        <p:spPr/>
        <p:txBody>
          <a:bodyPr/>
          <a:lstStyle/>
          <a:p>
            <a:fld id="{1A7AC369-4534-4486-8FD1-A074F20A8D5F}"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207351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smtClean="0"/>
              <a:t>La </a:t>
            </a:r>
            <a:r>
              <a:rPr lang="fr-FR" dirty="0"/>
              <a:t>surface visible (de la tête) </a:t>
            </a:r>
            <a:r>
              <a:rPr lang="fr-FR" dirty="0" smtClean="0"/>
              <a:t>est :</a:t>
            </a:r>
          </a:p>
          <a:p>
            <a:pPr>
              <a:lnSpc>
                <a:spcPct val="160000"/>
              </a:lnSpc>
              <a:buFontTx/>
              <a:buChar char="-"/>
            </a:pPr>
            <a:r>
              <a:rPr lang="fr-FR" b="1" dirty="0" smtClean="0"/>
              <a:t>Pour les engrenage cylindrique : </a:t>
            </a:r>
            <a:r>
              <a:rPr lang="fr-FR" dirty="0" smtClean="0">
                <a:solidFill>
                  <a:srgbClr val="FFFFFF"/>
                </a:solidFill>
              </a:rPr>
              <a:t>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51</a:t>
            </a:fld>
            <a:endParaRPr lang="en-US"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1657350"/>
            <a:ext cx="4762500" cy="4762500"/>
          </a:xfrm>
          <a:prstGeom prst="rect">
            <a:avLst/>
          </a:prstGeom>
          <a:solidFill>
            <a:schemeClr val="accent1">
              <a:alpha val="32000"/>
            </a:schemeClr>
          </a:solidFill>
          <a:ln>
            <a:noFill/>
          </a:ln>
          <a:effectLst/>
        </p:spPr>
      </p:pic>
      <p:sp>
        <p:nvSpPr>
          <p:cNvPr id="4" name="Espace réservé de la date 3"/>
          <p:cNvSpPr>
            <a:spLocks noGrp="1"/>
          </p:cNvSpPr>
          <p:nvPr>
            <p:ph type="dt" sz="half" idx="10"/>
          </p:nvPr>
        </p:nvSpPr>
        <p:spPr/>
        <p:txBody>
          <a:bodyPr/>
          <a:lstStyle/>
          <a:p>
            <a:fld id="{383B76C9-BF91-42A6-BCBD-8F96B7C42015}"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131636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52</a:t>
            </a:fld>
            <a:endParaRPr lang="en-US"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1657350"/>
            <a:ext cx="4762500" cy="4762500"/>
          </a:xfrm>
          <a:prstGeom prst="rect">
            <a:avLst/>
          </a:prstGeom>
          <a:solidFill>
            <a:schemeClr val="accent1">
              <a:alpha val="32000"/>
            </a:schemeClr>
          </a:solidFill>
          <a:ln>
            <a:noFill/>
          </a:ln>
          <a:effectLst/>
        </p:spPr>
      </p:pic>
      <p:sp>
        <p:nvSpPr>
          <p:cNvPr id="10" name="Forme libre 9"/>
          <p:cNvSpPr/>
          <p:nvPr/>
        </p:nvSpPr>
        <p:spPr>
          <a:xfrm>
            <a:off x="6972300" y="2124075"/>
            <a:ext cx="3305175" cy="4229100"/>
          </a:xfrm>
          <a:custGeom>
            <a:avLst/>
            <a:gdLst>
              <a:gd name="connsiteX0" fmla="*/ 0 w 3305175"/>
              <a:gd name="connsiteY0" fmla="*/ 1714500 h 4229100"/>
              <a:gd name="connsiteX1" fmla="*/ 104775 w 3305175"/>
              <a:gd name="connsiteY1" fmla="*/ 1047750 h 4229100"/>
              <a:gd name="connsiteX2" fmla="*/ 381000 w 3305175"/>
              <a:gd name="connsiteY2" fmla="*/ 485775 h 4229100"/>
              <a:gd name="connsiteX3" fmla="*/ 800100 w 3305175"/>
              <a:gd name="connsiteY3" fmla="*/ 133350 h 4229100"/>
              <a:gd name="connsiteX4" fmla="*/ 1333500 w 3305175"/>
              <a:gd name="connsiteY4" fmla="*/ 0 h 4229100"/>
              <a:gd name="connsiteX5" fmla="*/ 1905000 w 3305175"/>
              <a:gd name="connsiteY5" fmla="*/ 133350 h 4229100"/>
              <a:gd name="connsiteX6" fmla="*/ 2447925 w 3305175"/>
              <a:gd name="connsiteY6" fmla="*/ 514350 h 4229100"/>
              <a:gd name="connsiteX7" fmla="*/ 2886075 w 3305175"/>
              <a:gd name="connsiteY7" fmla="*/ 1066800 h 4229100"/>
              <a:gd name="connsiteX8" fmla="*/ 3209925 w 3305175"/>
              <a:gd name="connsiteY8" fmla="*/ 1781175 h 4229100"/>
              <a:gd name="connsiteX9" fmla="*/ 3305175 w 3305175"/>
              <a:gd name="connsiteY9" fmla="*/ 2524125 h 4229100"/>
              <a:gd name="connsiteX10" fmla="*/ 3200400 w 3305175"/>
              <a:gd name="connsiteY10" fmla="*/ 3228975 h 4229100"/>
              <a:gd name="connsiteX11" fmla="*/ 2933700 w 3305175"/>
              <a:gd name="connsiteY11" fmla="*/ 3790950 h 4229100"/>
              <a:gd name="connsiteX12" fmla="*/ 2466975 w 3305175"/>
              <a:gd name="connsiteY12" fmla="*/ 4114800 h 4229100"/>
              <a:gd name="connsiteX13" fmla="*/ 1924050 w 3305175"/>
              <a:gd name="connsiteY13" fmla="*/ 4229100 h 4229100"/>
              <a:gd name="connsiteX14" fmla="*/ 1343025 w 3305175"/>
              <a:gd name="connsiteY14" fmla="*/ 4076700 h 4229100"/>
              <a:gd name="connsiteX15" fmla="*/ 857250 w 3305175"/>
              <a:gd name="connsiteY15" fmla="*/ 3705225 h 4229100"/>
              <a:gd name="connsiteX16" fmla="*/ 409575 w 3305175"/>
              <a:gd name="connsiteY16" fmla="*/ 3143250 h 4229100"/>
              <a:gd name="connsiteX17" fmla="*/ 123825 w 3305175"/>
              <a:gd name="connsiteY17" fmla="*/ 2457450 h 4229100"/>
              <a:gd name="connsiteX18" fmla="*/ 0 w 3305175"/>
              <a:gd name="connsiteY18" fmla="*/ 1714500 h 42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5175" h="4229100">
                <a:moveTo>
                  <a:pt x="0" y="1714500"/>
                </a:moveTo>
                <a:lnTo>
                  <a:pt x="104775" y="1047750"/>
                </a:lnTo>
                <a:lnTo>
                  <a:pt x="381000" y="485775"/>
                </a:lnTo>
                <a:lnTo>
                  <a:pt x="800100" y="133350"/>
                </a:lnTo>
                <a:lnTo>
                  <a:pt x="1333500" y="0"/>
                </a:lnTo>
                <a:lnTo>
                  <a:pt x="1905000" y="133350"/>
                </a:lnTo>
                <a:lnTo>
                  <a:pt x="2447925" y="514350"/>
                </a:lnTo>
                <a:lnTo>
                  <a:pt x="2886075" y="1066800"/>
                </a:lnTo>
                <a:lnTo>
                  <a:pt x="3209925" y="1781175"/>
                </a:lnTo>
                <a:lnTo>
                  <a:pt x="3305175" y="2524125"/>
                </a:lnTo>
                <a:lnTo>
                  <a:pt x="3200400" y="3228975"/>
                </a:lnTo>
                <a:lnTo>
                  <a:pt x="2933700" y="3790950"/>
                </a:lnTo>
                <a:lnTo>
                  <a:pt x="2466975" y="4114800"/>
                </a:lnTo>
                <a:lnTo>
                  <a:pt x="1924050" y="4229100"/>
                </a:lnTo>
                <a:lnTo>
                  <a:pt x="1343025" y="4076700"/>
                </a:lnTo>
                <a:lnTo>
                  <a:pt x="857250" y="3705225"/>
                </a:lnTo>
                <a:lnTo>
                  <a:pt x="409575" y="3143250"/>
                </a:lnTo>
                <a:lnTo>
                  <a:pt x="123825" y="2457450"/>
                </a:lnTo>
                <a:lnTo>
                  <a:pt x="0" y="1714500"/>
                </a:lnTo>
                <a:close/>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8696326" y="1733550"/>
            <a:ext cx="2505075" cy="4095750"/>
          </a:xfrm>
          <a:custGeom>
            <a:avLst/>
            <a:gdLst>
              <a:gd name="connsiteX0" fmla="*/ 0 w 3305175"/>
              <a:gd name="connsiteY0" fmla="*/ 1714500 h 4229100"/>
              <a:gd name="connsiteX1" fmla="*/ 104775 w 3305175"/>
              <a:gd name="connsiteY1" fmla="*/ 1047750 h 4229100"/>
              <a:gd name="connsiteX2" fmla="*/ 381000 w 3305175"/>
              <a:gd name="connsiteY2" fmla="*/ 485775 h 4229100"/>
              <a:gd name="connsiteX3" fmla="*/ 800100 w 3305175"/>
              <a:gd name="connsiteY3" fmla="*/ 133350 h 4229100"/>
              <a:gd name="connsiteX4" fmla="*/ 1333500 w 3305175"/>
              <a:gd name="connsiteY4" fmla="*/ 0 h 4229100"/>
              <a:gd name="connsiteX5" fmla="*/ 1905000 w 3305175"/>
              <a:gd name="connsiteY5" fmla="*/ 133350 h 4229100"/>
              <a:gd name="connsiteX6" fmla="*/ 2447925 w 3305175"/>
              <a:gd name="connsiteY6" fmla="*/ 514350 h 4229100"/>
              <a:gd name="connsiteX7" fmla="*/ 2886075 w 3305175"/>
              <a:gd name="connsiteY7" fmla="*/ 1066800 h 4229100"/>
              <a:gd name="connsiteX8" fmla="*/ 3209925 w 3305175"/>
              <a:gd name="connsiteY8" fmla="*/ 1781175 h 4229100"/>
              <a:gd name="connsiteX9" fmla="*/ 3305175 w 3305175"/>
              <a:gd name="connsiteY9" fmla="*/ 2524125 h 4229100"/>
              <a:gd name="connsiteX10" fmla="*/ 3200400 w 3305175"/>
              <a:gd name="connsiteY10" fmla="*/ 3228975 h 4229100"/>
              <a:gd name="connsiteX11" fmla="*/ 2933700 w 3305175"/>
              <a:gd name="connsiteY11" fmla="*/ 3790950 h 4229100"/>
              <a:gd name="connsiteX12" fmla="*/ 2466975 w 3305175"/>
              <a:gd name="connsiteY12" fmla="*/ 4114800 h 4229100"/>
              <a:gd name="connsiteX13" fmla="*/ 1924050 w 3305175"/>
              <a:gd name="connsiteY13" fmla="*/ 4229100 h 4229100"/>
              <a:gd name="connsiteX14" fmla="*/ 1343025 w 3305175"/>
              <a:gd name="connsiteY14" fmla="*/ 4076700 h 4229100"/>
              <a:gd name="connsiteX15" fmla="*/ 857250 w 3305175"/>
              <a:gd name="connsiteY15" fmla="*/ 3705225 h 4229100"/>
              <a:gd name="connsiteX16" fmla="*/ 409575 w 3305175"/>
              <a:gd name="connsiteY16" fmla="*/ 3143250 h 4229100"/>
              <a:gd name="connsiteX17" fmla="*/ 123825 w 3305175"/>
              <a:gd name="connsiteY17" fmla="*/ 2457450 h 4229100"/>
              <a:gd name="connsiteX18" fmla="*/ 0 w 3305175"/>
              <a:gd name="connsiteY18" fmla="*/ 1714500 h 4229100"/>
              <a:gd name="connsiteX0" fmla="*/ 0 w 3305175"/>
              <a:gd name="connsiteY0" fmla="*/ 1714500 h 4229100"/>
              <a:gd name="connsiteX1" fmla="*/ 104775 w 3305175"/>
              <a:gd name="connsiteY1" fmla="*/ 1047750 h 4229100"/>
              <a:gd name="connsiteX2" fmla="*/ 800100 w 3305175"/>
              <a:gd name="connsiteY2" fmla="*/ 133350 h 4229100"/>
              <a:gd name="connsiteX3" fmla="*/ 1333500 w 3305175"/>
              <a:gd name="connsiteY3" fmla="*/ 0 h 4229100"/>
              <a:gd name="connsiteX4" fmla="*/ 1905000 w 3305175"/>
              <a:gd name="connsiteY4" fmla="*/ 133350 h 4229100"/>
              <a:gd name="connsiteX5" fmla="*/ 2447925 w 3305175"/>
              <a:gd name="connsiteY5" fmla="*/ 514350 h 4229100"/>
              <a:gd name="connsiteX6" fmla="*/ 2886075 w 3305175"/>
              <a:gd name="connsiteY6" fmla="*/ 1066800 h 4229100"/>
              <a:gd name="connsiteX7" fmla="*/ 3209925 w 3305175"/>
              <a:gd name="connsiteY7" fmla="*/ 1781175 h 4229100"/>
              <a:gd name="connsiteX8" fmla="*/ 3305175 w 3305175"/>
              <a:gd name="connsiteY8" fmla="*/ 2524125 h 4229100"/>
              <a:gd name="connsiteX9" fmla="*/ 3200400 w 3305175"/>
              <a:gd name="connsiteY9" fmla="*/ 3228975 h 4229100"/>
              <a:gd name="connsiteX10" fmla="*/ 2933700 w 3305175"/>
              <a:gd name="connsiteY10" fmla="*/ 3790950 h 4229100"/>
              <a:gd name="connsiteX11" fmla="*/ 2466975 w 3305175"/>
              <a:gd name="connsiteY11" fmla="*/ 4114800 h 4229100"/>
              <a:gd name="connsiteX12" fmla="*/ 1924050 w 3305175"/>
              <a:gd name="connsiteY12" fmla="*/ 4229100 h 4229100"/>
              <a:gd name="connsiteX13" fmla="*/ 1343025 w 3305175"/>
              <a:gd name="connsiteY13" fmla="*/ 4076700 h 4229100"/>
              <a:gd name="connsiteX14" fmla="*/ 857250 w 3305175"/>
              <a:gd name="connsiteY14" fmla="*/ 3705225 h 4229100"/>
              <a:gd name="connsiteX15" fmla="*/ 409575 w 3305175"/>
              <a:gd name="connsiteY15" fmla="*/ 3143250 h 4229100"/>
              <a:gd name="connsiteX16" fmla="*/ 123825 w 3305175"/>
              <a:gd name="connsiteY16" fmla="*/ 2457450 h 4229100"/>
              <a:gd name="connsiteX17" fmla="*/ 0 w 3305175"/>
              <a:gd name="connsiteY17" fmla="*/ 1714500 h 4229100"/>
              <a:gd name="connsiteX0" fmla="*/ 14141 w 3214541"/>
              <a:gd name="connsiteY0" fmla="*/ 1047750 h 4229100"/>
              <a:gd name="connsiteX1" fmla="*/ 709466 w 3214541"/>
              <a:gd name="connsiteY1" fmla="*/ 133350 h 4229100"/>
              <a:gd name="connsiteX2" fmla="*/ 1242866 w 3214541"/>
              <a:gd name="connsiteY2" fmla="*/ 0 h 4229100"/>
              <a:gd name="connsiteX3" fmla="*/ 1814366 w 3214541"/>
              <a:gd name="connsiteY3" fmla="*/ 133350 h 4229100"/>
              <a:gd name="connsiteX4" fmla="*/ 2357291 w 3214541"/>
              <a:gd name="connsiteY4" fmla="*/ 514350 h 4229100"/>
              <a:gd name="connsiteX5" fmla="*/ 2795441 w 3214541"/>
              <a:gd name="connsiteY5" fmla="*/ 1066800 h 4229100"/>
              <a:gd name="connsiteX6" fmla="*/ 3119291 w 3214541"/>
              <a:gd name="connsiteY6" fmla="*/ 1781175 h 4229100"/>
              <a:gd name="connsiteX7" fmla="*/ 3214541 w 3214541"/>
              <a:gd name="connsiteY7" fmla="*/ 2524125 h 4229100"/>
              <a:gd name="connsiteX8" fmla="*/ 3109766 w 3214541"/>
              <a:gd name="connsiteY8" fmla="*/ 3228975 h 4229100"/>
              <a:gd name="connsiteX9" fmla="*/ 2843066 w 3214541"/>
              <a:gd name="connsiteY9" fmla="*/ 3790950 h 4229100"/>
              <a:gd name="connsiteX10" fmla="*/ 2376341 w 3214541"/>
              <a:gd name="connsiteY10" fmla="*/ 4114800 h 4229100"/>
              <a:gd name="connsiteX11" fmla="*/ 1833416 w 3214541"/>
              <a:gd name="connsiteY11" fmla="*/ 4229100 h 4229100"/>
              <a:gd name="connsiteX12" fmla="*/ 1252391 w 3214541"/>
              <a:gd name="connsiteY12" fmla="*/ 4076700 h 4229100"/>
              <a:gd name="connsiteX13" fmla="*/ 766616 w 3214541"/>
              <a:gd name="connsiteY13" fmla="*/ 3705225 h 4229100"/>
              <a:gd name="connsiteX14" fmla="*/ 318941 w 3214541"/>
              <a:gd name="connsiteY14" fmla="*/ 3143250 h 4229100"/>
              <a:gd name="connsiteX15" fmla="*/ 33191 w 3214541"/>
              <a:gd name="connsiteY15" fmla="*/ 2457450 h 4229100"/>
              <a:gd name="connsiteX16" fmla="*/ 806 w 3214541"/>
              <a:gd name="connsiteY16" fmla="*/ 1805940 h 4229100"/>
              <a:gd name="connsiteX0" fmla="*/ 709466 w 3214541"/>
              <a:gd name="connsiteY0" fmla="*/ 133350 h 4229100"/>
              <a:gd name="connsiteX1" fmla="*/ 1242866 w 3214541"/>
              <a:gd name="connsiteY1" fmla="*/ 0 h 4229100"/>
              <a:gd name="connsiteX2" fmla="*/ 1814366 w 3214541"/>
              <a:gd name="connsiteY2" fmla="*/ 133350 h 4229100"/>
              <a:gd name="connsiteX3" fmla="*/ 2357291 w 3214541"/>
              <a:gd name="connsiteY3" fmla="*/ 514350 h 4229100"/>
              <a:gd name="connsiteX4" fmla="*/ 2795441 w 3214541"/>
              <a:gd name="connsiteY4" fmla="*/ 1066800 h 4229100"/>
              <a:gd name="connsiteX5" fmla="*/ 3119291 w 3214541"/>
              <a:gd name="connsiteY5" fmla="*/ 1781175 h 4229100"/>
              <a:gd name="connsiteX6" fmla="*/ 3214541 w 3214541"/>
              <a:gd name="connsiteY6" fmla="*/ 2524125 h 4229100"/>
              <a:gd name="connsiteX7" fmla="*/ 3109766 w 3214541"/>
              <a:gd name="connsiteY7" fmla="*/ 3228975 h 4229100"/>
              <a:gd name="connsiteX8" fmla="*/ 2843066 w 3214541"/>
              <a:gd name="connsiteY8" fmla="*/ 3790950 h 4229100"/>
              <a:gd name="connsiteX9" fmla="*/ 2376341 w 3214541"/>
              <a:gd name="connsiteY9" fmla="*/ 4114800 h 4229100"/>
              <a:gd name="connsiteX10" fmla="*/ 1833416 w 3214541"/>
              <a:gd name="connsiteY10" fmla="*/ 4229100 h 4229100"/>
              <a:gd name="connsiteX11" fmla="*/ 1252391 w 3214541"/>
              <a:gd name="connsiteY11" fmla="*/ 4076700 h 4229100"/>
              <a:gd name="connsiteX12" fmla="*/ 766616 w 3214541"/>
              <a:gd name="connsiteY12" fmla="*/ 3705225 h 4229100"/>
              <a:gd name="connsiteX13" fmla="*/ 318941 w 3214541"/>
              <a:gd name="connsiteY13" fmla="*/ 3143250 h 4229100"/>
              <a:gd name="connsiteX14" fmla="*/ 33191 w 3214541"/>
              <a:gd name="connsiteY14" fmla="*/ 2457450 h 4229100"/>
              <a:gd name="connsiteX15" fmla="*/ 806 w 3214541"/>
              <a:gd name="connsiteY15" fmla="*/ 1805940 h 4229100"/>
              <a:gd name="connsiteX0" fmla="*/ 676275 w 3181350"/>
              <a:gd name="connsiteY0" fmla="*/ 133350 h 4229100"/>
              <a:gd name="connsiteX1" fmla="*/ 1209675 w 3181350"/>
              <a:gd name="connsiteY1" fmla="*/ 0 h 4229100"/>
              <a:gd name="connsiteX2" fmla="*/ 1781175 w 3181350"/>
              <a:gd name="connsiteY2" fmla="*/ 133350 h 4229100"/>
              <a:gd name="connsiteX3" fmla="*/ 2324100 w 3181350"/>
              <a:gd name="connsiteY3" fmla="*/ 514350 h 4229100"/>
              <a:gd name="connsiteX4" fmla="*/ 2762250 w 3181350"/>
              <a:gd name="connsiteY4" fmla="*/ 1066800 h 4229100"/>
              <a:gd name="connsiteX5" fmla="*/ 3086100 w 3181350"/>
              <a:gd name="connsiteY5" fmla="*/ 1781175 h 4229100"/>
              <a:gd name="connsiteX6" fmla="*/ 3181350 w 3181350"/>
              <a:gd name="connsiteY6" fmla="*/ 2524125 h 4229100"/>
              <a:gd name="connsiteX7" fmla="*/ 3076575 w 3181350"/>
              <a:gd name="connsiteY7" fmla="*/ 3228975 h 4229100"/>
              <a:gd name="connsiteX8" fmla="*/ 2809875 w 3181350"/>
              <a:gd name="connsiteY8" fmla="*/ 3790950 h 4229100"/>
              <a:gd name="connsiteX9" fmla="*/ 2343150 w 3181350"/>
              <a:gd name="connsiteY9" fmla="*/ 4114800 h 4229100"/>
              <a:gd name="connsiteX10" fmla="*/ 1800225 w 3181350"/>
              <a:gd name="connsiteY10" fmla="*/ 4229100 h 4229100"/>
              <a:gd name="connsiteX11" fmla="*/ 1219200 w 3181350"/>
              <a:gd name="connsiteY11" fmla="*/ 4076700 h 4229100"/>
              <a:gd name="connsiteX12" fmla="*/ 733425 w 3181350"/>
              <a:gd name="connsiteY12" fmla="*/ 3705225 h 4229100"/>
              <a:gd name="connsiteX13" fmla="*/ 285750 w 3181350"/>
              <a:gd name="connsiteY13" fmla="*/ 3143250 h 4229100"/>
              <a:gd name="connsiteX14" fmla="*/ 0 w 3181350"/>
              <a:gd name="connsiteY14" fmla="*/ 2457450 h 4229100"/>
              <a:gd name="connsiteX0" fmla="*/ 390525 w 2895600"/>
              <a:gd name="connsiteY0" fmla="*/ 133350 h 4229100"/>
              <a:gd name="connsiteX1" fmla="*/ 923925 w 2895600"/>
              <a:gd name="connsiteY1" fmla="*/ 0 h 4229100"/>
              <a:gd name="connsiteX2" fmla="*/ 1495425 w 2895600"/>
              <a:gd name="connsiteY2" fmla="*/ 133350 h 4229100"/>
              <a:gd name="connsiteX3" fmla="*/ 2038350 w 2895600"/>
              <a:gd name="connsiteY3" fmla="*/ 514350 h 4229100"/>
              <a:gd name="connsiteX4" fmla="*/ 2476500 w 2895600"/>
              <a:gd name="connsiteY4" fmla="*/ 1066800 h 4229100"/>
              <a:gd name="connsiteX5" fmla="*/ 2800350 w 2895600"/>
              <a:gd name="connsiteY5" fmla="*/ 1781175 h 4229100"/>
              <a:gd name="connsiteX6" fmla="*/ 2895600 w 2895600"/>
              <a:gd name="connsiteY6" fmla="*/ 2524125 h 4229100"/>
              <a:gd name="connsiteX7" fmla="*/ 2790825 w 2895600"/>
              <a:gd name="connsiteY7" fmla="*/ 3228975 h 4229100"/>
              <a:gd name="connsiteX8" fmla="*/ 2524125 w 2895600"/>
              <a:gd name="connsiteY8" fmla="*/ 3790950 h 4229100"/>
              <a:gd name="connsiteX9" fmla="*/ 2057400 w 2895600"/>
              <a:gd name="connsiteY9" fmla="*/ 4114800 h 4229100"/>
              <a:gd name="connsiteX10" fmla="*/ 1514475 w 2895600"/>
              <a:gd name="connsiteY10" fmla="*/ 4229100 h 4229100"/>
              <a:gd name="connsiteX11" fmla="*/ 933450 w 2895600"/>
              <a:gd name="connsiteY11" fmla="*/ 4076700 h 4229100"/>
              <a:gd name="connsiteX12" fmla="*/ 447675 w 2895600"/>
              <a:gd name="connsiteY12" fmla="*/ 3705225 h 4229100"/>
              <a:gd name="connsiteX13" fmla="*/ 0 w 2895600"/>
              <a:gd name="connsiteY13" fmla="*/ 3143250 h 4229100"/>
              <a:gd name="connsiteX0" fmla="*/ 0 w 2505075"/>
              <a:gd name="connsiteY0" fmla="*/ 133350 h 4229100"/>
              <a:gd name="connsiteX1" fmla="*/ 533400 w 2505075"/>
              <a:gd name="connsiteY1" fmla="*/ 0 h 4229100"/>
              <a:gd name="connsiteX2" fmla="*/ 1104900 w 2505075"/>
              <a:gd name="connsiteY2" fmla="*/ 133350 h 4229100"/>
              <a:gd name="connsiteX3" fmla="*/ 1647825 w 2505075"/>
              <a:gd name="connsiteY3" fmla="*/ 514350 h 4229100"/>
              <a:gd name="connsiteX4" fmla="*/ 2085975 w 2505075"/>
              <a:gd name="connsiteY4" fmla="*/ 1066800 h 4229100"/>
              <a:gd name="connsiteX5" fmla="*/ 2409825 w 2505075"/>
              <a:gd name="connsiteY5" fmla="*/ 1781175 h 4229100"/>
              <a:gd name="connsiteX6" fmla="*/ 2505075 w 2505075"/>
              <a:gd name="connsiteY6" fmla="*/ 2524125 h 4229100"/>
              <a:gd name="connsiteX7" fmla="*/ 2400300 w 2505075"/>
              <a:gd name="connsiteY7" fmla="*/ 3228975 h 4229100"/>
              <a:gd name="connsiteX8" fmla="*/ 2133600 w 2505075"/>
              <a:gd name="connsiteY8" fmla="*/ 3790950 h 4229100"/>
              <a:gd name="connsiteX9" fmla="*/ 1666875 w 2505075"/>
              <a:gd name="connsiteY9" fmla="*/ 4114800 h 4229100"/>
              <a:gd name="connsiteX10" fmla="*/ 1123950 w 2505075"/>
              <a:gd name="connsiteY10" fmla="*/ 4229100 h 4229100"/>
              <a:gd name="connsiteX11" fmla="*/ 542925 w 2505075"/>
              <a:gd name="connsiteY11" fmla="*/ 4076700 h 4229100"/>
              <a:gd name="connsiteX12" fmla="*/ 57150 w 2505075"/>
              <a:gd name="connsiteY12" fmla="*/ 3705225 h 4229100"/>
              <a:gd name="connsiteX0" fmla="*/ 0 w 2505075"/>
              <a:gd name="connsiteY0" fmla="*/ 133350 h 4229100"/>
              <a:gd name="connsiteX1" fmla="*/ 533400 w 2505075"/>
              <a:gd name="connsiteY1" fmla="*/ 0 h 4229100"/>
              <a:gd name="connsiteX2" fmla="*/ 1104900 w 2505075"/>
              <a:gd name="connsiteY2" fmla="*/ 133350 h 4229100"/>
              <a:gd name="connsiteX3" fmla="*/ 1647825 w 2505075"/>
              <a:gd name="connsiteY3" fmla="*/ 514350 h 4229100"/>
              <a:gd name="connsiteX4" fmla="*/ 2085975 w 2505075"/>
              <a:gd name="connsiteY4" fmla="*/ 1066800 h 4229100"/>
              <a:gd name="connsiteX5" fmla="*/ 2409825 w 2505075"/>
              <a:gd name="connsiteY5" fmla="*/ 1781175 h 4229100"/>
              <a:gd name="connsiteX6" fmla="*/ 2505075 w 2505075"/>
              <a:gd name="connsiteY6" fmla="*/ 2524125 h 4229100"/>
              <a:gd name="connsiteX7" fmla="*/ 2400300 w 2505075"/>
              <a:gd name="connsiteY7" fmla="*/ 3228975 h 4229100"/>
              <a:gd name="connsiteX8" fmla="*/ 2133600 w 2505075"/>
              <a:gd name="connsiteY8" fmla="*/ 3790950 h 4229100"/>
              <a:gd name="connsiteX9" fmla="*/ 1666875 w 2505075"/>
              <a:gd name="connsiteY9" fmla="*/ 4114800 h 4229100"/>
              <a:gd name="connsiteX10" fmla="*/ 1123950 w 2505075"/>
              <a:gd name="connsiteY10" fmla="*/ 4229100 h 4229100"/>
              <a:gd name="connsiteX11" fmla="*/ 542925 w 2505075"/>
              <a:gd name="connsiteY11" fmla="*/ 4076700 h 4229100"/>
              <a:gd name="connsiteX0" fmla="*/ 0 w 2505075"/>
              <a:gd name="connsiteY0" fmla="*/ 133350 h 4229100"/>
              <a:gd name="connsiteX1" fmla="*/ 533400 w 2505075"/>
              <a:gd name="connsiteY1" fmla="*/ 0 h 4229100"/>
              <a:gd name="connsiteX2" fmla="*/ 1104900 w 2505075"/>
              <a:gd name="connsiteY2" fmla="*/ 133350 h 4229100"/>
              <a:gd name="connsiteX3" fmla="*/ 1647825 w 2505075"/>
              <a:gd name="connsiteY3" fmla="*/ 514350 h 4229100"/>
              <a:gd name="connsiteX4" fmla="*/ 2085975 w 2505075"/>
              <a:gd name="connsiteY4" fmla="*/ 1066800 h 4229100"/>
              <a:gd name="connsiteX5" fmla="*/ 2409825 w 2505075"/>
              <a:gd name="connsiteY5" fmla="*/ 1781175 h 4229100"/>
              <a:gd name="connsiteX6" fmla="*/ 2505075 w 2505075"/>
              <a:gd name="connsiteY6" fmla="*/ 2524125 h 4229100"/>
              <a:gd name="connsiteX7" fmla="*/ 2400300 w 2505075"/>
              <a:gd name="connsiteY7" fmla="*/ 3228975 h 4229100"/>
              <a:gd name="connsiteX8" fmla="*/ 2133600 w 2505075"/>
              <a:gd name="connsiteY8" fmla="*/ 3790950 h 4229100"/>
              <a:gd name="connsiteX9" fmla="*/ 1666875 w 2505075"/>
              <a:gd name="connsiteY9" fmla="*/ 4114800 h 4229100"/>
              <a:gd name="connsiteX10" fmla="*/ 1123950 w 2505075"/>
              <a:gd name="connsiteY10" fmla="*/ 4229100 h 4229100"/>
              <a:gd name="connsiteX0" fmla="*/ 0 w 2505075"/>
              <a:gd name="connsiteY0" fmla="*/ 133350 h 4114800"/>
              <a:gd name="connsiteX1" fmla="*/ 533400 w 2505075"/>
              <a:gd name="connsiteY1" fmla="*/ 0 h 4114800"/>
              <a:gd name="connsiteX2" fmla="*/ 1104900 w 2505075"/>
              <a:gd name="connsiteY2" fmla="*/ 133350 h 4114800"/>
              <a:gd name="connsiteX3" fmla="*/ 1647825 w 2505075"/>
              <a:gd name="connsiteY3" fmla="*/ 514350 h 4114800"/>
              <a:gd name="connsiteX4" fmla="*/ 2085975 w 2505075"/>
              <a:gd name="connsiteY4" fmla="*/ 1066800 h 4114800"/>
              <a:gd name="connsiteX5" fmla="*/ 2409825 w 2505075"/>
              <a:gd name="connsiteY5" fmla="*/ 1781175 h 4114800"/>
              <a:gd name="connsiteX6" fmla="*/ 2505075 w 2505075"/>
              <a:gd name="connsiteY6" fmla="*/ 2524125 h 4114800"/>
              <a:gd name="connsiteX7" fmla="*/ 2400300 w 2505075"/>
              <a:gd name="connsiteY7" fmla="*/ 3228975 h 4114800"/>
              <a:gd name="connsiteX8" fmla="*/ 2133600 w 2505075"/>
              <a:gd name="connsiteY8" fmla="*/ 3790950 h 4114800"/>
              <a:gd name="connsiteX9" fmla="*/ 1666875 w 2505075"/>
              <a:gd name="connsiteY9" fmla="*/ 4114800 h 4114800"/>
              <a:gd name="connsiteX0" fmla="*/ 0 w 2505075"/>
              <a:gd name="connsiteY0" fmla="*/ 133350 h 4095750"/>
              <a:gd name="connsiteX1" fmla="*/ 533400 w 2505075"/>
              <a:gd name="connsiteY1" fmla="*/ 0 h 4095750"/>
              <a:gd name="connsiteX2" fmla="*/ 1104900 w 2505075"/>
              <a:gd name="connsiteY2" fmla="*/ 133350 h 4095750"/>
              <a:gd name="connsiteX3" fmla="*/ 1647825 w 2505075"/>
              <a:gd name="connsiteY3" fmla="*/ 514350 h 4095750"/>
              <a:gd name="connsiteX4" fmla="*/ 2085975 w 2505075"/>
              <a:gd name="connsiteY4" fmla="*/ 1066800 h 4095750"/>
              <a:gd name="connsiteX5" fmla="*/ 2409825 w 2505075"/>
              <a:gd name="connsiteY5" fmla="*/ 1781175 h 4095750"/>
              <a:gd name="connsiteX6" fmla="*/ 2505075 w 2505075"/>
              <a:gd name="connsiteY6" fmla="*/ 2524125 h 4095750"/>
              <a:gd name="connsiteX7" fmla="*/ 2400300 w 2505075"/>
              <a:gd name="connsiteY7" fmla="*/ 3228975 h 4095750"/>
              <a:gd name="connsiteX8" fmla="*/ 2133600 w 2505075"/>
              <a:gd name="connsiteY8" fmla="*/ 3790950 h 4095750"/>
              <a:gd name="connsiteX9" fmla="*/ 1695450 w 2505075"/>
              <a:gd name="connsiteY9" fmla="*/ 409575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5075" h="4095750">
                <a:moveTo>
                  <a:pt x="0" y="133350"/>
                </a:moveTo>
                <a:lnTo>
                  <a:pt x="533400" y="0"/>
                </a:lnTo>
                <a:lnTo>
                  <a:pt x="1104900" y="133350"/>
                </a:lnTo>
                <a:lnTo>
                  <a:pt x="1647825" y="514350"/>
                </a:lnTo>
                <a:lnTo>
                  <a:pt x="2085975" y="1066800"/>
                </a:lnTo>
                <a:lnTo>
                  <a:pt x="2409825" y="1781175"/>
                </a:lnTo>
                <a:lnTo>
                  <a:pt x="2505075" y="2524125"/>
                </a:lnTo>
                <a:lnTo>
                  <a:pt x="2400300" y="3228975"/>
                </a:lnTo>
                <a:lnTo>
                  <a:pt x="2133600" y="3790950"/>
                </a:lnTo>
                <a:lnTo>
                  <a:pt x="1695450" y="40957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p:cNvSpPr/>
          <p:nvPr/>
        </p:nvSpPr>
        <p:spPr>
          <a:xfrm>
            <a:off x="7810500" y="1743075"/>
            <a:ext cx="3381375" cy="4495800"/>
          </a:xfrm>
          <a:custGeom>
            <a:avLst/>
            <a:gdLst>
              <a:gd name="connsiteX0" fmla="*/ 0 w 3381375"/>
              <a:gd name="connsiteY0" fmla="*/ 504825 h 4495800"/>
              <a:gd name="connsiteX1" fmla="*/ 885825 w 3381375"/>
              <a:gd name="connsiteY1" fmla="*/ 123825 h 4495800"/>
              <a:gd name="connsiteX2" fmla="*/ 1428750 w 3381375"/>
              <a:gd name="connsiteY2" fmla="*/ 0 h 4495800"/>
              <a:gd name="connsiteX3" fmla="*/ 1990725 w 3381375"/>
              <a:gd name="connsiteY3" fmla="*/ 133350 h 4495800"/>
              <a:gd name="connsiteX4" fmla="*/ 2524125 w 3381375"/>
              <a:gd name="connsiteY4" fmla="*/ 495300 h 4495800"/>
              <a:gd name="connsiteX5" fmla="*/ 2971800 w 3381375"/>
              <a:gd name="connsiteY5" fmla="*/ 1038225 h 4495800"/>
              <a:gd name="connsiteX6" fmla="*/ 3295650 w 3381375"/>
              <a:gd name="connsiteY6" fmla="*/ 1762125 h 4495800"/>
              <a:gd name="connsiteX7" fmla="*/ 3381375 w 3381375"/>
              <a:gd name="connsiteY7" fmla="*/ 2466975 h 4495800"/>
              <a:gd name="connsiteX8" fmla="*/ 3295650 w 3381375"/>
              <a:gd name="connsiteY8" fmla="*/ 3190875 h 4495800"/>
              <a:gd name="connsiteX9" fmla="*/ 3000375 w 3381375"/>
              <a:gd name="connsiteY9" fmla="*/ 3771900 h 4495800"/>
              <a:gd name="connsiteX10" fmla="*/ 2571750 w 3381375"/>
              <a:gd name="connsiteY10" fmla="*/ 4086225 h 4495800"/>
              <a:gd name="connsiteX11" fmla="*/ 1638300 w 3381375"/>
              <a:gd name="connsiteY11" fmla="*/ 4495800 h 4495800"/>
              <a:gd name="connsiteX12" fmla="*/ 2105025 w 3381375"/>
              <a:gd name="connsiteY12" fmla="*/ 4152900 h 4495800"/>
              <a:gd name="connsiteX13" fmla="*/ 2400300 w 3381375"/>
              <a:gd name="connsiteY13" fmla="*/ 3562350 h 4495800"/>
              <a:gd name="connsiteX14" fmla="*/ 2476500 w 3381375"/>
              <a:gd name="connsiteY14" fmla="*/ 2847975 h 4495800"/>
              <a:gd name="connsiteX15" fmla="*/ 2352675 w 3381375"/>
              <a:gd name="connsiteY15" fmla="*/ 2133600 h 4495800"/>
              <a:gd name="connsiteX16" fmla="*/ 2047875 w 3381375"/>
              <a:gd name="connsiteY16" fmla="*/ 1438275 h 4495800"/>
              <a:gd name="connsiteX17" fmla="*/ 1619250 w 3381375"/>
              <a:gd name="connsiteY17" fmla="*/ 904875 h 4495800"/>
              <a:gd name="connsiteX18" fmla="*/ 1085850 w 3381375"/>
              <a:gd name="connsiteY18" fmla="*/ 504825 h 4495800"/>
              <a:gd name="connsiteX19" fmla="*/ 485775 w 3381375"/>
              <a:gd name="connsiteY19" fmla="*/ 371475 h 4495800"/>
              <a:gd name="connsiteX20" fmla="*/ 0 w 3381375"/>
              <a:gd name="connsiteY20" fmla="*/ 504825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1375" h="4495800">
                <a:moveTo>
                  <a:pt x="0" y="504825"/>
                </a:moveTo>
                <a:lnTo>
                  <a:pt x="885825" y="123825"/>
                </a:lnTo>
                <a:lnTo>
                  <a:pt x="1428750" y="0"/>
                </a:lnTo>
                <a:lnTo>
                  <a:pt x="1990725" y="133350"/>
                </a:lnTo>
                <a:lnTo>
                  <a:pt x="2524125" y="495300"/>
                </a:lnTo>
                <a:lnTo>
                  <a:pt x="2971800" y="1038225"/>
                </a:lnTo>
                <a:lnTo>
                  <a:pt x="3295650" y="1762125"/>
                </a:lnTo>
                <a:lnTo>
                  <a:pt x="3381375" y="2466975"/>
                </a:lnTo>
                <a:lnTo>
                  <a:pt x="3295650" y="3190875"/>
                </a:lnTo>
                <a:lnTo>
                  <a:pt x="3000375" y="3771900"/>
                </a:lnTo>
                <a:lnTo>
                  <a:pt x="2571750" y="4086225"/>
                </a:lnTo>
                <a:lnTo>
                  <a:pt x="1638300" y="4495800"/>
                </a:lnTo>
                <a:lnTo>
                  <a:pt x="2105025" y="4152900"/>
                </a:lnTo>
                <a:lnTo>
                  <a:pt x="2400300" y="3562350"/>
                </a:lnTo>
                <a:lnTo>
                  <a:pt x="2476500" y="2847975"/>
                </a:lnTo>
                <a:lnTo>
                  <a:pt x="2352675" y="2133600"/>
                </a:lnTo>
                <a:lnTo>
                  <a:pt x="2047875" y="1438275"/>
                </a:lnTo>
                <a:lnTo>
                  <a:pt x="1619250" y="904875"/>
                </a:lnTo>
                <a:lnTo>
                  <a:pt x="1085850" y="504825"/>
                </a:lnTo>
                <a:lnTo>
                  <a:pt x="485775" y="371475"/>
                </a:lnTo>
                <a:lnTo>
                  <a:pt x="0" y="504825"/>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H="1">
            <a:off x="10401302" y="1657350"/>
            <a:ext cx="73477" cy="5551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445023" y="1331467"/>
            <a:ext cx="5245554" cy="646331"/>
          </a:xfrm>
          <a:prstGeom prst="rect">
            <a:avLst/>
          </a:prstGeom>
          <a:noFill/>
        </p:spPr>
        <p:txBody>
          <a:bodyPr wrap="square" rtlCol="0">
            <a:spAutoFit/>
          </a:bodyPr>
          <a:lstStyle/>
          <a:p>
            <a:r>
              <a:rPr lang="fr-FR" dirty="0" smtClean="0">
                <a:solidFill>
                  <a:schemeClr val="accent1">
                    <a:lumMod val="75000"/>
                  </a:schemeClr>
                </a:solidFill>
              </a:rPr>
              <a:t>Cylindre de tête : A représenter comme visible sur les dessins</a:t>
            </a:r>
            <a:endParaRPr lang="fr-FR" dirty="0">
              <a:solidFill>
                <a:schemeClr val="accent1">
                  <a:lumMod val="75000"/>
                </a:schemeClr>
              </a:solidFill>
            </a:endParaRPr>
          </a:p>
        </p:txBody>
      </p:sp>
      <p:sp>
        <p:nvSpPr>
          <p:cNvPr id="4" name="Espace réservé de la date 3"/>
          <p:cNvSpPr>
            <a:spLocks noGrp="1"/>
          </p:cNvSpPr>
          <p:nvPr>
            <p:ph type="dt" sz="half" idx="10"/>
          </p:nvPr>
        </p:nvSpPr>
        <p:spPr/>
        <p:txBody>
          <a:bodyPr/>
          <a:lstStyle/>
          <a:p>
            <a:fld id="{5D795011-4207-483F-8DD0-9EBDCA2B6E57}"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775080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53</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p:cNvSpPr>
            <a:spLocks noGrp="1"/>
          </p:cNvSpPr>
          <p:nvPr>
            <p:ph type="dt" sz="half" idx="10"/>
          </p:nvPr>
        </p:nvSpPr>
        <p:spPr/>
        <p:txBody>
          <a:bodyPr/>
          <a:lstStyle/>
          <a:p>
            <a:fld id="{054852A6-26A9-46CA-92B8-0783BD12B062}"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367001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54</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7690757" y="1379764"/>
            <a:ext cx="3233057" cy="923330"/>
          </a:xfrm>
          <a:prstGeom prst="rect">
            <a:avLst/>
          </a:prstGeom>
          <a:noFill/>
        </p:spPr>
        <p:txBody>
          <a:bodyPr wrap="square" rtlCol="0">
            <a:spAutoFit/>
          </a:bodyPr>
          <a:lstStyle/>
          <a:p>
            <a:r>
              <a:rPr lang="fr-FR" dirty="0" smtClean="0"/>
              <a:t>Avant de continuer vous devrez faire une bonne inspection du dessin !!!! </a:t>
            </a:r>
            <a:endParaRPr lang="fr-FR" dirty="0"/>
          </a:p>
        </p:txBody>
      </p:sp>
      <p:sp>
        <p:nvSpPr>
          <p:cNvPr id="7" name="Espace réservé de la date 6"/>
          <p:cNvSpPr>
            <a:spLocks noGrp="1"/>
          </p:cNvSpPr>
          <p:nvPr>
            <p:ph type="dt" sz="half" idx="10"/>
          </p:nvPr>
        </p:nvSpPr>
        <p:spPr/>
        <p:txBody>
          <a:bodyPr/>
          <a:lstStyle/>
          <a:p>
            <a:fld id="{5EA95645-3BA7-4075-8A44-AFCCF2259188}"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54404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55</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373162" y="2641935"/>
            <a:ext cx="1094499" cy="23143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6285142" y="2633771"/>
            <a:ext cx="2313209" cy="231435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774996" y="1700799"/>
            <a:ext cx="5245554" cy="369332"/>
          </a:xfrm>
          <a:prstGeom prst="rect">
            <a:avLst/>
          </a:prstGeom>
          <a:noFill/>
        </p:spPr>
        <p:txBody>
          <a:bodyPr wrap="square" rtlCol="0">
            <a:spAutoFit/>
          </a:bodyPr>
          <a:lstStyle/>
          <a:p>
            <a:r>
              <a:rPr lang="fr-FR" dirty="0" smtClean="0">
                <a:solidFill>
                  <a:schemeClr val="accent1">
                    <a:lumMod val="75000"/>
                  </a:schemeClr>
                </a:solidFill>
              </a:rPr>
              <a:t>Contour du cylindre de tête </a:t>
            </a:r>
            <a:endParaRPr lang="fr-FR" dirty="0">
              <a:solidFill>
                <a:schemeClr val="accent1">
                  <a:lumMod val="75000"/>
                </a:schemeClr>
              </a:solidFill>
            </a:endParaRPr>
          </a:p>
        </p:txBody>
      </p:sp>
      <p:sp>
        <p:nvSpPr>
          <p:cNvPr id="6" name="Espace réservé de la date 5"/>
          <p:cNvSpPr>
            <a:spLocks noGrp="1"/>
          </p:cNvSpPr>
          <p:nvPr>
            <p:ph type="dt" sz="half" idx="10"/>
          </p:nvPr>
        </p:nvSpPr>
        <p:spPr/>
        <p:txBody>
          <a:bodyPr/>
          <a:lstStyle/>
          <a:p>
            <a:fld id="{634213B9-E3D4-4F2C-B829-305CF80A2BF6}" type="datetime7">
              <a:rPr lang="en-US" smtClean="0"/>
              <a:t>Nov-18</a:t>
            </a:fld>
            <a:endParaRPr lang="en-US"/>
          </a:p>
        </p:txBody>
      </p:sp>
      <p:sp>
        <p:nvSpPr>
          <p:cNvPr id="9" name="Espace réservé du pied de page 8"/>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862662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56</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a:stCxn id="11" idx="2"/>
          </p:cNvCxnSpPr>
          <p:nvPr/>
        </p:nvCxnSpPr>
        <p:spPr>
          <a:xfrm flipH="1">
            <a:off x="7543800" y="2430422"/>
            <a:ext cx="1057276" cy="3127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11" idx="2"/>
          </p:cNvCxnSpPr>
          <p:nvPr/>
        </p:nvCxnSpPr>
        <p:spPr>
          <a:xfrm>
            <a:off x="8601076" y="2430422"/>
            <a:ext cx="1752599" cy="3127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723970" y="1230093"/>
            <a:ext cx="3754211" cy="1200329"/>
          </a:xfrm>
          <a:prstGeom prst="rect">
            <a:avLst/>
          </a:prstGeom>
          <a:noFill/>
        </p:spPr>
        <p:txBody>
          <a:bodyPr wrap="square" rtlCol="0">
            <a:spAutoFit/>
          </a:bodyPr>
          <a:lstStyle/>
          <a:p>
            <a:pPr algn="ctr"/>
            <a:r>
              <a:rPr lang="fr-FR" dirty="0" smtClean="0">
                <a:solidFill>
                  <a:srgbClr val="FF0000"/>
                </a:solidFill>
              </a:rPr>
              <a:t>Contour du cylindre primitif</a:t>
            </a:r>
          </a:p>
          <a:p>
            <a:pPr algn="ctr"/>
            <a:r>
              <a:rPr lang="fr-FR" dirty="0" smtClean="0">
                <a:solidFill>
                  <a:srgbClr val="FF0000"/>
                </a:solidFill>
              </a:rPr>
              <a:t>- toujours entre la tête et le pied des dents</a:t>
            </a:r>
          </a:p>
          <a:p>
            <a:pPr algn="ctr"/>
            <a:r>
              <a:rPr lang="fr-FR" dirty="0" smtClean="0">
                <a:solidFill>
                  <a:srgbClr val="FF0000"/>
                </a:solidFill>
              </a:rPr>
              <a:t>- toujours ligne en trait mixte fin  </a:t>
            </a:r>
            <a:endParaRPr lang="fr-FR" dirty="0">
              <a:solidFill>
                <a:srgbClr val="FF0000"/>
              </a:solidFill>
            </a:endParaRPr>
          </a:p>
        </p:txBody>
      </p:sp>
      <p:sp>
        <p:nvSpPr>
          <p:cNvPr id="6" name="Espace réservé de la date 5"/>
          <p:cNvSpPr>
            <a:spLocks noGrp="1"/>
          </p:cNvSpPr>
          <p:nvPr>
            <p:ph type="dt" sz="half" idx="10"/>
          </p:nvPr>
        </p:nvSpPr>
        <p:spPr/>
        <p:txBody>
          <a:bodyPr/>
          <a:lstStyle/>
          <a:p>
            <a:fld id="{E01A1301-DD16-48B1-A608-6C1308C22222}"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850889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57</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9363075" y="5200650"/>
            <a:ext cx="2771775" cy="646331"/>
          </a:xfrm>
          <a:prstGeom prst="rect">
            <a:avLst/>
          </a:prstGeom>
          <a:noFill/>
        </p:spPr>
        <p:txBody>
          <a:bodyPr wrap="square" rtlCol="0">
            <a:spAutoFit/>
          </a:bodyPr>
          <a:lstStyle/>
          <a:p>
            <a:r>
              <a:rPr lang="fr-FR" b="1" dirty="0" smtClean="0"/>
              <a:t>En coupe les dents ne sont jamais coupées!!!!</a:t>
            </a:r>
            <a:endParaRPr lang="fr-FR" b="1" dirty="0"/>
          </a:p>
        </p:txBody>
      </p:sp>
      <p:cxnSp>
        <p:nvCxnSpPr>
          <p:cNvPr id="15" name="Connecteur droit avec flèche 14"/>
          <p:cNvCxnSpPr>
            <a:stCxn id="12" idx="0"/>
          </p:cNvCxnSpPr>
          <p:nvPr/>
        </p:nvCxnSpPr>
        <p:spPr>
          <a:xfrm flipH="1" flipV="1">
            <a:off x="10651331" y="4857751"/>
            <a:ext cx="97632" cy="342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2" idx="0"/>
          </p:cNvCxnSpPr>
          <p:nvPr/>
        </p:nvCxnSpPr>
        <p:spPr>
          <a:xfrm flipH="1" flipV="1">
            <a:off x="10748962" y="2838450"/>
            <a:ext cx="1"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space réservé de la date 5"/>
          <p:cNvSpPr>
            <a:spLocks noGrp="1"/>
          </p:cNvSpPr>
          <p:nvPr>
            <p:ph type="dt" sz="half" idx="10"/>
          </p:nvPr>
        </p:nvSpPr>
        <p:spPr/>
        <p:txBody>
          <a:bodyPr/>
          <a:lstStyle/>
          <a:p>
            <a:fld id="{B664B6FB-BB79-4DA5-83D0-F3080AEB4C60}"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670103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58</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9363075" y="5200650"/>
            <a:ext cx="2771775" cy="646331"/>
          </a:xfrm>
          <a:prstGeom prst="rect">
            <a:avLst/>
          </a:prstGeom>
          <a:noFill/>
        </p:spPr>
        <p:txBody>
          <a:bodyPr wrap="square" rtlCol="0">
            <a:spAutoFit/>
          </a:bodyPr>
          <a:lstStyle/>
          <a:p>
            <a:r>
              <a:rPr lang="fr-FR" b="1" dirty="0" smtClean="0"/>
              <a:t>En coupe les dents ne sont jamais coupées!!!!</a:t>
            </a:r>
            <a:endParaRPr lang="fr-FR" b="1" dirty="0"/>
          </a:p>
        </p:txBody>
      </p:sp>
      <p:cxnSp>
        <p:nvCxnSpPr>
          <p:cNvPr id="15" name="Connecteur droit avec flèche 14"/>
          <p:cNvCxnSpPr>
            <a:stCxn id="12" idx="0"/>
          </p:cNvCxnSpPr>
          <p:nvPr/>
        </p:nvCxnSpPr>
        <p:spPr>
          <a:xfrm flipH="1" flipV="1">
            <a:off x="10651331" y="4857751"/>
            <a:ext cx="97632" cy="342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2" idx="0"/>
          </p:cNvCxnSpPr>
          <p:nvPr/>
        </p:nvCxnSpPr>
        <p:spPr>
          <a:xfrm flipH="1" flipV="1">
            <a:off x="10748962" y="2838450"/>
            <a:ext cx="1"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041951" y="5353049"/>
            <a:ext cx="2771775" cy="923330"/>
          </a:xfrm>
          <a:prstGeom prst="rect">
            <a:avLst/>
          </a:prstGeom>
          <a:noFill/>
        </p:spPr>
        <p:txBody>
          <a:bodyPr wrap="square" rtlCol="0">
            <a:spAutoFit/>
          </a:bodyPr>
          <a:lstStyle/>
          <a:p>
            <a:r>
              <a:rPr lang="fr-FR" b="1" dirty="0" smtClean="0"/>
              <a:t>Sur les vues sans coupes les surfaces de pieds ne sont jamais représentées</a:t>
            </a:r>
            <a:endParaRPr lang="fr-FR" b="1" dirty="0"/>
          </a:p>
        </p:txBody>
      </p:sp>
      <p:sp>
        <p:nvSpPr>
          <p:cNvPr id="6" name="Espace réservé de la date 5"/>
          <p:cNvSpPr>
            <a:spLocks noGrp="1"/>
          </p:cNvSpPr>
          <p:nvPr>
            <p:ph type="dt" sz="half" idx="10"/>
          </p:nvPr>
        </p:nvSpPr>
        <p:spPr/>
        <p:txBody>
          <a:bodyPr/>
          <a:lstStyle/>
          <a:p>
            <a:fld id="{9EC8C9B4-5A57-4DF3-A767-51AFC5154528}"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555375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59</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flipH="1" flipV="1">
            <a:off x="10651331" y="4857751"/>
            <a:ext cx="97632" cy="342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748962" y="2838450"/>
            <a:ext cx="1"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5953125" y="5653131"/>
            <a:ext cx="1866899" cy="32316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a:stCxn id="10" idx="6"/>
          </p:cNvCxnSpPr>
          <p:nvPr/>
        </p:nvCxnSpPr>
        <p:spPr>
          <a:xfrm flipV="1">
            <a:off x="7820024" y="4686300"/>
            <a:ext cx="2533651" cy="112841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9363075" y="5200650"/>
            <a:ext cx="2771775" cy="646331"/>
          </a:xfrm>
          <a:prstGeom prst="rect">
            <a:avLst/>
          </a:prstGeom>
          <a:noFill/>
        </p:spPr>
        <p:txBody>
          <a:bodyPr wrap="square" rtlCol="0">
            <a:spAutoFit/>
          </a:bodyPr>
          <a:lstStyle/>
          <a:p>
            <a:r>
              <a:rPr lang="fr-FR" b="1" dirty="0" smtClean="0"/>
              <a:t>En coupe les dents ne sont jamais coupées!!!!</a:t>
            </a:r>
            <a:endParaRPr lang="fr-FR" b="1" dirty="0"/>
          </a:p>
        </p:txBody>
      </p:sp>
      <p:sp>
        <p:nvSpPr>
          <p:cNvPr id="19" name="ZoneTexte 18"/>
          <p:cNvSpPr txBox="1"/>
          <p:nvPr/>
        </p:nvSpPr>
        <p:spPr>
          <a:xfrm>
            <a:off x="6041951" y="5353049"/>
            <a:ext cx="2771775" cy="923330"/>
          </a:xfrm>
          <a:prstGeom prst="rect">
            <a:avLst/>
          </a:prstGeom>
          <a:noFill/>
        </p:spPr>
        <p:txBody>
          <a:bodyPr wrap="square" rtlCol="0">
            <a:spAutoFit/>
          </a:bodyPr>
          <a:lstStyle/>
          <a:p>
            <a:r>
              <a:rPr lang="fr-FR" b="1" dirty="0" smtClean="0"/>
              <a:t>Sur les vues sans coupes les surfaces de pieds ne sont jamais représentées</a:t>
            </a:r>
            <a:endParaRPr lang="fr-FR" b="1" dirty="0"/>
          </a:p>
        </p:txBody>
      </p:sp>
      <p:sp>
        <p:nvSpPr>
          <p:cNvPr id="6" name="Espace réservé de la date 5"/>
          <p:cNvSpPr>
            <a:spLocks noGrp="1"/>
          </p:cNvSpPr>
          <p:nvPr>
            <p:ph type="dt" sz="half" idx="10"/>
          </p:nvPr>
        </p:nvSpPr>
        <p:spPr/>
        <p:txBody>
          <a:bodyPr/>
          <a:lstStyle/>
          <a:p>
            <a:fld id="{7CFB4646-8B3A-45E1-ADBD-EA804C0F61EB}"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50097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1134" b="10700"/>
          <a:stretch/>
        </p:blipFill>
        <p:spPr bwMode="auto">
          <a:xfrm rot="2041550">
            <a:off x="7675342" y="2207892"/>
            <a:ext cx="2944849" cy="239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5875638" cy="1325563"/>
          </a:xfrm>
        </p:spPr>
        <p:txBody>
          <a:bodyPr>
            <a:normAutofit/>
          </a:bodyPr>
          <a:lstStyle/>
          <a:p>
            <a:r>
              <a:rPr lang="fr-FR" sz="4000" dirty="0" smtClean="0"/>
              <a:t>Les trois catégories des pièces de transmission</a:t>
            </a:r>
            <a:endParaRPr lang="en-US" sz="4000" dirty="0"/>
          </a:p>
        </p:txBody>
      </p:sp>
      <p:sp>
        <p:nvSpPr>
          <p:cNvPr id="3" name="Content Placeholder 2"/>
          <p:cNvSpPr>
            <a:spLocks noGrp="1"/>
          </p:cNvSpPr>
          <p:nvPr>
            <p:ph idx="1"/>
          </p:nvPr>
        </p:nvSpPr>
        <p:spPr>
          <a:xfrm>
            <a:off x="755820" y="2278380"/>
            <a:ext cx="10515600" cy="4096714"/>
          </a:xfrm>
        </p:spPr>
        <p:txBody>
          <a:bodyPr/>
          <a:lstStyle/>
          <a:p>
            <a:pPr marL="514350" indent="-514350">
              <a:lnSpc>
                <a:spcPct val="150000"/>
              </a:lnSpc>
              <a:buAutoNum type="arabicPeriod"/>
            </a:pPr>
            <a:r>
              <a:rPr lang="fr-FR" dirty="0" smtClean="0"/>
              <a:t>Par poulies-courroie</a:t>
            </a:r>
          </a:p>
          <a:p>
            <a:pPr marL="514350" indent="-514350">
              <a:lnSpc>
                <a:spcPct val="150000"/>
              </a:lnSpc>
              <a:buAutoNum type="arabicPeriod"/>
            </a:pPr>
            <a:r>
              <a:rPr lang="fr-FR" dirty="0" smtClean="0"/>
              <a:t>Par chaîne</a:t>
            </a:r>
          </a:p>
          <a:p>
            <a:pPr marL="514350" indent="-514350">
              <a:lnSpc>
                <a:spcPct val="150000"/>
              </a:lnSpc>
              <a:buAutoNum type="arabicPeriod"/>
            </a:pPr>
            <a:r>
              <a:rPr lang="fr-FR" dirty="0" smtClean="0"/>
              <a:t>Par engrenages</a:t>
            </a:r>
            <a:endParaRPr lang="en-US" dirty="0"/>
          </a:p>
        </p:txBody>
      </p:sp>
      <p:pic>
        <p:nvPicPr>
          <p:cNvPr id="4" name="Picture 3"/>
          <p:cNvPicPr>
            <a:picLocks noChangeAspect="1"/>
          </p:cNvPicPr>
          <p:nvPr/>
        </p:nvPicPr>
        <p:blipFill rotWithShape="1">
          <a:blip r:embed="rId3"/>
          <a:srcRect l="1918" t="1825" r="53695" b="11542"/>
          <a:stretch/>
        </p:blipFill>
        <p:spPr>
          <a:xfrm>
            <a:off x="6519460" y="239667"/>
            <a:ext cx="2447926" cy="2305050"/>
          </a:xfrm>
          <a:prstGeom prst="rect">
            <a:avLst/>
          </a:prstGeom>
        </p:spPr>
      </p:pic>
      <p:pic>
        <p:nvPicPr>
          <p:cNvPr id="6" name="Picture 5"/>
          <p:cNvPicPr>
            <a:picLocks noChangeAspect="1"/>
          </p:cNvPicPr>
          <p:nvPr/>
        </p:nvPicPr>
        <p:blipFill>
          <a:blip r:embed="rId4"/>
          <a:stretch>
            <a:fillRect/>
          </a:stretch>
        </p:blipFill>
        <p:spPr>
          <a:xfrm>
            <a:off x="6013620" y="4498635"/>
            <a:ext cx="1869344" cy="2333273"/>
          </a:xfrm>
          <a:prstGeom prst="rect">
            <a:avLst/>
          </a:prstGeom>
        </p:spPr>
      </p:pic>
      <p:pic>
        <p:nvPicPr>
          <p:cNvPr id="7" name="Picture 6"/>
          <p:cNvPicPr>
            <a:picLocks noChangeAspect="1"/>
          </p:cNvPicPr>
          <p:nvPr/>
        </p:nvPicPr>
        <p:blipFill>
          <a:blip r:embed="rId5"/>
          <a:stretch>
            <a:fillRect/>
          </a:stretch>
        </p:blipFill>
        <p:spPr>
          <a:xfrm>
            <a:off x="8021360" y="4548635"/>
            <a:ext cx="1666410" cy="2204775"/>
          </a:xfrm>
          <a:prstGeom prst="rect">
            <a:avLst/>
          </a:prstGeom>
        </p:spPr>
      </p:pic>
      <p:pic>
        <p:nvPicPr>
          <p:cNvPr id="8" name="Picture 7"/>
          <p:cNvPicPr>
            <a:picLocks noChangeAspect="1"/>
          </p:cNvPicPr>
          <p:nvPr/>
        </p:nvPicPr>
        <p:blipFill rotWithShape="1">
          <a:blip r:embed="rId6"/>
          <a:srcRect t="17216" r="9863" b="10585"/>
          <a:stretch/>
        </p:blipFill>
        <p:spPr>
          <a:xfrm>
            <a:off x="9687770" y="4548635"/>
            <a:ext cx="2212814" cy="2047479"/>
          </a:xfrm>
          <a:prstGeom prst="rect">
            <a:avLst/>
          </a:prstGeom>
        </p:spPr>
      </p:pic>
      <p:sp>
        <p:nvSpPr>
          <p:cNvPr id="9" name="TextBox 8"/>
          <p:cNvSpPr txBox="1"/>
          <p:nvPr/>
        </p:nvSpPr>
        <p:spPr>
          <a:xfrm>
            <a:off x="11430513" y="4909954"/>
            <a:ext cx="947351" cy="307777"/>
          </a:xfrm>
          <a:prstGeom prst="rect">
            <a:avLst/>
          </a:prstGeom>
          <a:noFill/>
        </p:spPr>
        <p:txBody>
          <a:bodyPr wrap="square" rtlCol="0">
            <a:spAutoFit/>
          </a:bodyPr>
          <a:lstStyle/>
          <a:p>
            <a:r>
              <a:rPr lang="fr-FR" sz="1400" dirty="0" smtClean="0"/>
              <a:t>Pignon</a:t>
            </a:r>
            <a:endParaRPr lang="en-US" sz="1400" dirty="0"/>
          </a:p>
        </p:txBody>
      </p:sp>
      <p:sp>
        <p:nvSpPr>
          <p:cNvPr id="10" name="TextBox 9"/>
          <p:cNvSpPr txBox="1"/>
          <p:nvPr/>
        </p:nvSpPr>
        <p:spPr>
          <a:xfrm>
            <a:off x="9528677" y="4602177"/>
            <a:ext cx="947351" cy="307777"/>
          </a:xfrm>
          <a:prstGeom prst="rect">
            <a:avLst/>
          </a:prstGeom>
          <a:noFill/>
        </p:spPr>
        <p:txBody>
          <a:bodyPr wrap="square" rtlCol="0">
            <a:spAutoFit/>
          </a:bodyPr>
          <a:lstStyle/>
          <a:p>
            <a:r>
              <a:rPr lang="fr-FR" sz="1400" dirty="0" smtClean="0"/>
              <a:t>Roue</a:t>
            </a:r>
            <a:endParaRPr lang="en-US" sz="1400" dirty="0"/>
          </a:p>
        </p:txBody>
      </p:sp>
      <p:sp>
        <p:nvSpPr>
          <p:cNvPr id="11" name="Rectangle 10"/>
          <p:cNvSpPr/>
          <p:nvPr/>
        </p:nvSpPr>
        <p:spPr>
          <a:xfrm>
            <a:off x="7480959" y="5882514"/>
            <a:ext cx="524929" cy="78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94797" y="5435356"/>
            <a:ext cx="380140" cy="5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923005" y="4479767"/>
            <a:ext cx="6211330"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0" y="2198989"/>
            <a:ext cx="376661" cy="381000"/>
          </a:xfrm>
          <a:prstGeom prst="rect">
            <a:avLst/>
          </a:prstGeom>
          <a:noFill/>
        </p:spPr>
        <p:txBody>
          <a:bodyPr wrap="square" rtlCol="0">
            <a:spAutoFit/>
          </a:bodyPr>
          <a:lstStyle/>
          <a:p>
            <a:r>
              <a:rPr lang="fr-FR" dirty="0" smtClean="0"/>
              <a:t>1</a:t>
            </a:r>
            <a:endParaRPr lang="en-US" dirty="0"/>
          </a:p>
        </p:txBody>
      </p:sp>
      <p:pic>
        <p:nvPicPr>
          <p:cNvPr id="15" name="Picture 14"/>
          <p:cNvPicPr>
            <a:picLocks noChangeAspect="1"/>
          </p:cNvPicPr>
          <p:nvPr/>
        </p:nvPicPr>
        <p:blipFill rotWithShape="1">
          <a:blip r:embed="rId3"/>
          <a:srcRect l="52471" t="2133" r="1588" b="12310"/>
          <a:stretch/>
        </p:blipFill>
        <p:spPr>
          <a:xfrm>
            <a:off x="9147767" y="268242"/>
            <a:ext cx="2533650" cy="2276475"/>
          </a:xfrm>
          <a:prstGeom prst="rect">
            <a:avLst/>
          </a:prstGeom>
        </p:spPr>
      </p:pic>
      <p:sp>
        <p:nvSpPr>
          <p:cNvPr id="16" name="TextBox 15"/>
          <p:cNvSpPr txBox="1"/>
          <p:nvPr/>
        </p:nvSpPr>
        <p:spPr>
          <a:xfrm>
            <a:off x="7480959" y="3925888"/>
            <a:ext cx="376661" cy="381000"/>
          </a:xfrm>
          <a:prstGeom prst="rect">
            <a:avLst/>
          </a:prstGeom>
          <a:noFill/>
        </p:spPr>
        <p:txBody>
          <a:bodyPr wrap="square" rtlCol="0">
            <a:spAutoFit/>
          </a:bodyPr>
          <a:lstStyle/>
          <a:p>
            <a:r>
              <a:rPr lang="fr-FR" dirty="0" smtClean="0"/>
              <a:t>2</a:t>
            </a:r>
            <a:endParaRPr lang="en-US" dirty="0"/>
          </a:p>
        </p:txBody>
      </p:sp>
      <p:sp>
        <p:nvSpPr>
          <p:cNvPr id="17" name="TextBox 16"/>
          <p:cNvSpPr txBox="1"/>
          <p:nvPr/>
        </p:nvSpPr>
        <p:spPr>
          <a:xfrm>
            <a:off x="5890696" y="6463450"/>
            <a:ext cx="376661" cy="381000"/>
          </a:xfrm>
          <a:prstGeom prst="rect">
            <a:avLst/>
          </a:prstGeom>
          <a:noFill/>
        </p:spPr>
        <p:txBody>
          <a:bodyPr wrap="square" rtlCol="0">
            <a:spAutoFit/>
          </a:bodyPr>
          <a:lstStyle/>
          <a:p>
            <a:r>
              <a:rPr lang="fr-FR" dirty="0" smtClean="0"/>
              <a:t>3</a:t>
            </a:r>
            <a:endParaRPr lang="en-US" dirty="0"/>
          </a:p>
        </p:txBody>
      </p:sp>
      <p:sp>
        <p:nvSpPr>
          <p:cNvPr id="18" name="Rectangle 17"/>
          <p:cNvSpPr/>
          <p:nvPr/>
        </p:nvSpPr>
        <p:spPr>
          <a:xfrm>
            <a:off x="6119389" y="239667"/>
            <a:ext cx="5611072"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p:cNvSpPr>
            <a:spLocks noGrp="1"/>
          </p:cNvSpPr>
          <p:nvPr>
            <p:ph type="sldNum" sz="quarter" idx="12"/>
          </p:nvPr>
        </p:nvSpPr>
        <p:spPr/>
        <p:txBody>
          <a:bodyPr/>
          <a:lstStyle/>
          <a:p>
            <a:fld id="{20D68944-6564-4374-BCF3-9E9F36549B1D}" type="slidenum">
              <a:rPr lang="en-US" smtClean="0"/>
              <a:pPr/>
              <a:t>6</a:t>
            </a:fld>
            <a:endParaRPr lang="en-US"/>
          </a:p>
        </p:txBody>
      </p:sp>
      <p:sp>
        <p:nvSpPr>
          <p:cNvPr id="5" name="Espace réservé de la date 4"/>
          <p:cNvSpPr>
            <a:spLocks noGrp="1"/>
          </p:cNvSpPr>
          <p:nvPr>
            <p:ph type="dt" sz="half" idx="10"/>
          </p:nvPr>
        </p:nvSpPr>
        <p:spPr/>
        <p:txBody>
          <a:bodyPr/>
          <a:lstStyle/>
          <a:p>
            <a:fld id="{3F7A90EA-77BE-406B-8FEF-ABA7FF26A272}" type="datetime7">
              <a:rPr lang="en-US" smtClean="0"/>
              <a:t>Nov-18</a:t>
            </a:fld>
            <a:endParaRPr lang="en-US"/>
          </a:p>
        </p:txBody>
      </p:sp>
      <p:sp>
        <p:nvSpPr>
          <p:cNvPr id="21" name="Espace réservé du pied de page 20"/>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27617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60</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flipH="1" flipV="1">
            <a:off x="10651331" y="4857751"/>
            <a:ext cx="97632" cy="342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748962" y="2838450"/>
            <a:ext cx="1"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5953125" y="5653131"/>
            <a:ext cx="1866899" cy="32316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a:stCxn id="10" idx="6"/>
          </p:cNvCxnSpPr>
          <p:nvPr/>
        </p:nvCxnSpPr>
        <p:spPr>
          <a:xfrm flipV="1">
            <a:off x="7820024" y="4686300"/>
            <a:ext cx="2533651" cy="112841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5746750" y="4667250"/>
            <a:ext cx="6161178" cy="0"/>
          </a:xfrm>
          <a:prstGeom prst="straightConnector1">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flipH="1">
            <a:off x="7667625" y="3567793"/>
            <a:ext cx="1146101" cy="1099457"/>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813726" y="2922814"/>
            <a:ext cx="1252838" cy="1754326"/>
          </a:xfrm>
          <a:prstGeom prst="rect">
            <a:avLst/>
          </a:prstGeom>
          <a:noFill/>
        </p:spPr>
        <p:txBody>
          <a:bodyPr wrap="square" rtlCol="0">
            <a:spAutoFit/>
          </a:bodyPr>
          <a:lstStyle/>
          <a:p>
            <a:r>
              <a:rPr lang="fr-FR" dirty="0" smtClean="0"/>
              <a:t>On n’a aucune ligne qui correspond à la ligne de pied !!!</a:t>
            </a:r>
            <a:endParaRPr lang="fr-FR" dirty="0"/>
          </a:p>
        </p:txBody>
      </p:sp>
      <p:sp>
        <p:nvSpPr>
          <p:cNvPr id="20" name="ZoneTexte 19"/>
          <p:cNvSpPr txBox="1"/>
          <p:nvPr/>
        </p:nvSpPr>
        <p:spPr>
          <a:xfrm>
            <a:off x="9363075" y="5200650"/>
            <a:ext cx="2771775" cy="646331"/>
          </a:xfrm>
          <a:prstGeom prst="rect">
            <a:avLst/>
          </a:prstGeom>
          <a:noFill/>
        </p:spPr>
        <p:txBody>
          <a:bodyPr wrap="square" rtlCol="0">
            <a:spAutoFit/>
          </a:bodyPr>
          <a:lstStyle/>
          <a:p>
            <a:r>
              <a:rPr lang="fr-FR" b="1" dirty="0" smtClean="0"/>
              <a:t>En coupe les dents ne sont jamais coupées!!!!</a:t>
            </a:r>
            <a:endParaRPr lang="fr-FR" b="1" dirty="0"/>
          </a:p>
        </p:txBody>
      </p:sp>
      <p:sp>
        <p:nvSpPr>
          <p:cNvPr id="21" name="ZoneTexte 20"/>
          <p:cNvSpPr txBox="1"/>
          <p:nvPr/>
        </p:nvSpPr>
        <p:spPr>
          <a:xfrm>
            <a:off x="6041951" y="5353049"/>
            <a:ext cx="2771775" cy="923330"/>
          </a:xfrm>
          <a:prstGeom prst="rect">
            <a:avLst/>
          </a:prstGeom>
          <a:noFill/>
        </p:spPr>
        <p:txBody>
          <a:bodyPr wrap="square" rtlCol="0">
            <a:spAutoFit/>
          </a:bodyPr>
          <a:lstStyle/>
          <a:p>
            <a:r>
              <a:rPr lang="fr-FR" b="1" dirty="0" smtClean="0"/>
              <a:t>Sur les vues sans coupes les surfaces de pieds ne sont jamais représentées</a:t>
            </a:r>
            <a:endParaRPr lang="fr-FR" b="1" dirty="0"/>
          </a:p>
        </p:txBody>
      </p:sp>
      <p:sp>
        <p:nvSpPr>
          <p:cNvPr id="6" name="Espace réservé de la date 5"/>
          <p:cNvSpPr>
            <a:spLocks noGrp="1"/>
          </p:cNvSpPr>
          <p:nvPr>
            <p:ph type="dt" sz="half" idx="10"/>
          </p:nvPr>
        </p:nvSpPr>
        <p:spPr/>
        <p:txBody>
          <a:bodyPr/>
          <a:lstStyle/>
          <a:p>
            <a:fld id="{16816AA7-FDAA-4E8B-9A68-EDD52EF86E8F}"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937606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61</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flipH="1" flipV="1">
            <a:off x="10651331" y="4857751"/>
            <a:ext cx="97632" cy="3428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flipV="1">
            <a:off x="10748962" y="2838450"/>
            <a:ext cx="1"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5953125" y="5653131"/>
            <a:ext cx="1866899" cy="323166"/>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a:stCxn id="10" idx="6"/>
          </p:cNvCxnSpPr>
          <p:nvPr/>
        </p:nvCxnSpPr>
        <p:spPr>
          <a:xfrm flipV="1">
            <a:off x="7820024" y="4686300"/>
            <a:ext cx="2533651" cy="112841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5746750" y="4667250"/>
            <a:ext cx="6161178" cy="0"/>
          </a:xfrm>
          <a:prstGeom prst="straightConnector1">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flipH="1">
            <a:off x="7667625" y="3567793"/>
            <a:ext cx="1146101" cy="1099457"/>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813726" y="2922814"/>
            <a:ext cx="1252838" cy="1754326"/>
          </a:xfrm>
          <a:prstGeom prst="rect">
            <a:avLst/>
          </a:prstGeom>
          <a:noFill/>
        </p:spPr>
        <p:txBody>
          <a:bodyPr wrap="square" rtlCol="0">
            <a:spAutoFit/>
          </a:bodyPr>
          <a:lstStyle/>
          <a:p>
            <a:r>
              <a:rPr lang="fr-FR" dirty="0" smtClean="0"/>
              <a:t>On n’a aucune ligne qui correspond à la ligne de pied !!!</a:t>
            </a:r>
            <a:endParaRPr lang="fr-FR" dirty="0"/>
          </a:p>
        </p:txBody>
      </p:sp>
      <p:sp>
        <p:nvSpPr>
          <p:cNvPr id="20" name="TextBox 19"/>
          <p:cNvSpPr txBox="1"/>
          <p:nvPr/>
        </p:nvSpPr>
        <p:spPr>
          <a:xfrm>
            <a:off x="5962649" y="1352550"/>
            <a:ext cx="6029325" cy="1200329"/>
          </a:xfrm>
          <a:prstGeom prst="rect">
            <a:avLst/>
          </a:prstGeom>
          <a:solidFill>
            <a:schemeClr val="bg1"/>
          </a:solidFill>
          <a:ln>
            <a:solidFill>
              <a:srgbClr val="FF0000"/>
            </a:solidFill>
          </a:ln>
        </p:spPr>
        <p:txBody>
          <a:bodyPr wrap="square" rtlCol="0">
            <a:spAutoFit/>
          </a:bodyPr>
          <a:lstStyle/>
          <a:p>
            <a:r>
              <a:rPr lang="fr-FR" dirty="0" smtClean="0"/>
              <a:t>NOTE : Pour quelques cas, comme par exemple d’une crémaillère, où on veut  représenter la fin de la denture, on peut représenter la surface de pied avec un trait fin continu. Vous allez trouver un exemple aux exercices.</a:t>
            </a:r>
            <a:endParaRPr lang="el-GR" dirty="0"/>
          </a:p>
        </p:txBody>
      </p:sp>
      <p:sp>
        <p:nvSpPr>
          <p:cNvPr id="21" name="ZoneTexte 20"/>
          <p:cNvSpPr txBox="1"/>
          <p:nvPr/>
        </p:nvSpPr>
        <p:spPr>
          <a:xfrm>
            <a:off x="9363075" y="5200650"/>
            <a:ext cx="2771775" cy="646331"/>
          </a:xfrm>
          <a:prstGeom prst="rect">
            <a:avLst/>
          </a:prstGeom>
          <a:noFill/>
        </p:spPr>
        <p:txBody>
          <a:bodyPr wrap="square" rtlCol="0">
            <a:spAutoFit/>
          </a:bodyPr>
          <a:lstStyle/>
          <a:p>
            <a:r>
              <a:rPr lang="fr-FR" b="1" dirty="0" smtClean="0"/>
              <a:t>En coupe les dents ne sont jamais coupées!!!!</a:t>
            </a:r>
            <a:endParaRPr lang="fr-FR" b="1" dirty="0"/>
          </a:p>
        </p:txBody>
      </p:sp>
      <p:sp>
        <p:nvSpPr>
          <p:cNvPr id="22" name="ZoneTexte 21"/>
          <p:cNvSpPr txBox="1"/>
          <p:nvPr/>
        </p:nvSpPr>
        <p:spPr>
          <a:xfrm>
            <a:off x="6041951" y="5353049"/>
            <a:ext cx="2771775" cy="923330"/>
          </a:xfrm>
          <a:prstGeom prst="rect">
            <a:avLst/>
          </a:prstGeom>
          <a:noFill/>
        </p:spPr>
        <p:txBody>
          <a:bodyPr wrap="square" rtlCol="0">
            <a:spAutoFit/>
          </a:bodyPr>
          <a:lstStyle/>
          <a:p>
            <a:r>
              <a:rPr lang="fr-FR" b="1" dirty="0" smtClean="0"/>
              <a:t>Sur les vues sans coupes les surfaces de pieds ne sont jamais représentées</a:t>
            </a:r>
            <a:endParaRPr lang="fr-FR" b="1" dirty="0"/>
          </a:p>
        </p:txBody>
      </p:sp>
      <p:sp>
        <p:nvSpPr>
          <p:cNvPr id="6" name="Espace réservé de la date 5"/>
          <p:cNvSpPr>
            <a:spLocks noGrp="1"/>
          </p:cNvSpPr>
          <p:nvPr>
            <p:ph type="dt" sz="half" idx="10"/>
          </p:nvPr>
        </p:nvSpPr>
        <p:spPr/>
        <p:txBody>
          <a:bodyPr/>
          <a:lstStyle/>
          <a:p>
            <a:fld id="{DCAE2AEC-2318-439B-A8F3-7BA7E9FB82FB}"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937606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62</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5804807" y="5362575"/>
            <a:ext cx="6103121" cy="1200329"/>
          </a:xfrm>
          <a:prstGeom prst="rect">
            <a:avLst/>
          </a:prstGeom>
          <a:noFill/>
          <a:ln>
            <a:solidFill>
              <a:srgbClr val="FF0000"/>
            </a:solidFill>
          </a:ln>
        </p:spPr>
        <p:txBody>
          <a:bodyPr wrap="square" rtlCol="0">
            <a:spAutoFit/>
          </a:bodyPr>
          <a:lstStyle/>
          <a:p>
            <a:r>
              <a:rPr lang="fr-FR" b="1" dirty="0" smtClean="0">
                <a:solidFill>
                  <a:srgbClr val="FF0000"/>
                </a:solidFill>
              </a:rPr>
              <a:t>NOTE : La ligne d’axe a une nouvelle signification !!!</a:t>
            </a:r>
          </a:p>
          <a:p>
            <a:r>
              <a:rPr lang="fr-FR" b="1" dirty="0" smtClean="0">
                <a:solidFill>
                  <a:srgbClr val="FF0000"/>
                </a:solidFill>
              </a:rPr>
              <a:t>Elle peut représenter aussi les dentures des engrenages. Pour que nous soyons plus précis : la ligne d’axe signifie les projections de la surface primitive de la denture !!!</a:t>
            </a:r>
            <a:endParaRPr lang="fr-FR" b="1" dirty="0">
              <a:solidFill>
                <a:srgbClr val="FF0000"/>
              </a:solidFill>
            </a:endParaRPr>
          </a:p>
        </p:txBody>
      </p:sp>
      <p:cxnSp>
        <p:nvCxnSpPr>
          <p:cNvPr id="10" name="Connecteur droit avec flèche 9"/>
          <p:cNvCxnSpPr/>
          <p:nvPr/>
        </p:nvCxnSpPr>
        <p:spPr>
          <a:xfrm flipH="1" flipV="1">
            <a:off x="7633607" y="4792436"/>
            <a:ext cx="302079" cy="5701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p:nvPr/>
        </p:nvCxnSpPr>
        <p:spPr>
          <a:xfrm flipV="1">
            <a:off x="9356271" y="4792436"/>
            <a:ext cx="889908" cy="570139"/>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p:nvPr/>
        </p:nvCxnSpPr>
        <p:spPr>
          <a:xfrm rot="5400000" flipH="1" flipV="1">
            <a:off x="8377237" y="3640591"/>
            <a:ext cx="2586718" cy="857250"/>
          </a:xfrm>
          <a:prstGeom prst="bentConnector3">
            <a:avLst>
              <a:gd name="adj1" fmla="val 10018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Espace réservé de la date 6"/>
          <p:cNvSpPr>
            <a:spLocks noGrp="1"/>
          </p:cNvSpPr>
          <p:nvPr>
            <p:ph type="dt" sz="half" idx="10"/>
          </p:nvPr>
        </p:nvSpPr>
        <p:spPr/>
        <p:txBody>
          <a:bodyPr/>
          <a:lstStyle/>
          <a:p>
            <a:fld id="{E97B878A-415C-4DBA-9335-7827DFB21C64}"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802550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solidFill>
                  <a:srgbClr val="FFFFFF"/>
                </a:solidFill>
              </a:rPr>
              <a:t>Pour les engrenage conique : un cône coupé</a:t>
            </a:r>
          </a:p>
          <a:p>
            <a:pPr>
              <a:lnSpc>
                <a:spcPct val="160000"/>
              </a:lnSpc>
              <a:buFontTx/>
              <a:buChar char="-"/>
            </a:pPr>
            <a:r>
              <a:rPr lang="fr-FR" dirty="0" smtClean="0">
                <a:solidFill>
                  <a:srgbClr val="FFFFFF"/>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63</a:t>
            </a:fld>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40" b="6817"/>
          <a:stretch/>
        </p:blipFill>
        <p:spPr bwMode="auto">
          <a:xfrm>
            <a:off x="6022901" y="2152650"/>
            <a:ext cx="588502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686800" y="4953000"/>
            <a:ext cx="3333750" cy="81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5804807" y="5362575"/>
            <a:ext cx="6103121" cy="1200329"/>
          </a:xfrm>
          <a:prstGeom prst="rect">
            <a:avLst/>
          </a:prstGeom>
          <a:noFill/>
          <a:ln>
            <a:solidFill>
              <a:srgbClr val="FF0000"/>
            </a:solidFill>
          </a:ln>
        </p:spPr>
        <p:txBody>
          <a:bodyPr wrap="square" rtlCol="0">
            <a:spAutoFit/>
          </a:bodyPr>
          <a:lstStyle/>
          <a:p>
            <a:r>
              <a:rPr lang="fr-FR" b="1" dirty="0">
                <a:solidFill>
                  <a:srgbClr val="FF0000"/>
                </a:solidFill>
              </a:rPr>
              <a:t>NOTE : La ligne d’axe a une nouvelle signification !!!</a:t>
            </a:r>
          </a:p>
          <a:p>
            <a:r>
              <a:rPr lang="fr-FR" b="1" dirty="0">
                <a:solidFill>
                  <a:srgbClr val="FF0000"/>
                </a:solidFill>
              </a:rPr>
              <a:t>Elle peut représenter aussi les dentures des engrenages. Pour que nous soyons plus précis : la ligne d’axe signifie les projections de la surface primitive de la denture !!!</a:t>
            </a:r>
          </a:p>
        </p:txBody>
      </p:sp>
      <p:cxnSp>
        <p:nvCxnSpPr>
          <p:cNvPr id="10" name="Connecteur droit avec flèche 9"/>
          <p:cNvCxnSpPr/>
          <p:nvPr/>
        </p:nvCxnSpPr>
        <p:spPr>
          <a:xfrm flipH="1" flipV="1">
            <a:off x="7633607" y="4792436"/>
            <a:ext cx="302079" cy="5701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p:nvPr/>
        </p:nvCxnSpPr>
        <p:spPr>
          <a:xfrm flipV="1">
            <a:off x="9356271" y="4792436"/>
            <a:ext cx="889908" cy="570139"/>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p:nvPr/>
        </p:nvCxnSpPr>
        <p:spPr>
          <a:xfrm rot="5400000" flipH="1" flipV="1">
            <a:off x="8377237" y="3640591"/>
            <a:ext cx="2586718" cy="857250"/>
          </a:xfrm>
          <a:prstGeom prst="bentConnector3">
            <a:avLst>
              <a:gd name="adj1" fmla="val 10018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6"/>
          <p:cNvSpPr txBox="1"/>
          <p:nvPr/>
        </p:nvSpPr>
        <p:spPr>
          <a:xfrm>
            <a:off x="607688" y="4146923"/>
            <a:ext cx="5025670" cy="1477328"/>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engrenages cylindriques sur les dessins des pages 4 et 6 de votre « Recueil A3 ». </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7" name="Espace réservé de la date 6"/>
          <p:cNvSpPr>
            <a:spLocks noGrp="1"/>
          </p:cNvSpPr>
          <p:nvPr>
            <p:ph type="dt" sz="half" idx="10"/>
          </p:nvPr>
        </p:nvSpPr>
        <p:spPr/>
        <p:txBody>
          <a:bodyPr/>
          <a:lstStyle/>
          <a:p>
            <a:fld id="{FE5FC122-B87F-48B3-ABD3-F53D553F1790}"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802550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(de la tête)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b="1" dirty="0" smtClean="0"/>
              <a:t>Pour les engrenage conique :</a:t>
            </a:r>
            <a:r>
              <a:rPr lang="fr-FR" dirty="0" smtClean="0"/>
              <a:t> </a:t>
            </a:r>
            <a:r>
              <a:rPr lang="fr-FR" dirty="0" smtClean="0">
                <a:solidFill>
                  <a:schemeClr val="bg1"/>
                </a:solidFill>
              </a:rPr>
              <a:t>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64</a:t>
            </a:fld>
            <a:endParaRPr lang="en-US" dirty="0"/>
          </a:p>
        </p:txBody>
      </p:sp>
      <p:pic>
        <p:nvPicPr>
          <p:cNvPr id="1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91" y="2614188"/>
            <a:ext cx="4831216" cy="359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necteur droit 17"/>
          <p:cNvCxnSpPr/>
          <p:nvPr/>
        </p:nvCxnSpPr>
        <p:spPr>
          <a:xfrm flipH="1" flipV="1">
            <a:off x="9095014" y="1771650"/>
            <a:ext cx="1" cy="2269672"/>
          </a:xfrm>
          <a:prstGeom prst="line">
            <a:avLst/>
          </a:prstGeom>
          <a:ln w="28575">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9111342" y="1698171"/>
            <a:ext cx="2057401" cy="369332"/>
          </a:xfrm>
          <a:prstGeom prst="rect">
            <a:avLst/>
          </a:prstGeom>
          <a:noFill/>
        </p:spPr>
        <p:txBody>
          <a:bodyPr wrap="square" rtlCol="0">
            <a:spAutoFit/>
          </a:bodyPr>
          <a:lstStyle/>
          <a:p>
            <a:r>
              <a:rPr lang="fr-FR" dirty="0" smtClean="0">
                <a:solidFill>
                  <a:schemeClr val="accent2"/>
                </a:solidFill>
              </a:rPr>
              <a:t>Axe de l’engrenage</a:t>
            </a:r>
            <a:endParaRPr lang="fr-FR" dirty="0">
              <a:solidFill>
                <a:schemeClr val="accent2"/>
              </a:solidFill>
            </a:endParaRPr>
          </a:p>
        </p:txBody>
      </p:sp>
      <p:sp>
        <p:nvSpPr>
          <p:cNvPr id="4" name="Espace réservé de la date 3"/>
          <p:cNvSpPr>
            <a:spLocks noGrp="1"/>
          </p:cNvSpPr>
          <p:nvPr>
            <p:ph type="dt" sz="half" idx="10"/>
          </p:nvPr>
        </p:nvSpPr>
        <p:spPr/>
        <p:txBody>
          <a:bodyPr/>
          <a:lstStyle/>
          <a:p>
            <a:fld id="{83A74BAD-C53D-4D5F-A9D2-15994143A856}"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872811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65</a:t>
            </a:fld>
            <a:endParaRPr lang="en-US" dirty="0"/>
          </a:p>
        </p:txBody>
      </p:sp>
      <p:pic>
        <p:nvPicPr>
          <p:cNvPr id="1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91" y="2614188"/>
            <a:ext cx="4831216" cy="359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rme libre 3"/>
          <p:cNvSpPr/>
          <p:nvPr/>
        </p:nvSpPr>
        <p:spPr>
          <a:xfrm>
            <a:off x="6743700" y="2645229"/>
            <a:ext cx="4718957" cy="2057400"/>
          </a:xfrm>
          <a:custGeom>
            <a:avLst/>
            <a:gdLst>
              <a:gd name="connsiteX0" fmla="*/ 0 w 4718957"/>
              <a:gd name="connsiteY0" fmla="*/ 1004207 h 2057400"/>
              <a:gd name="connsiteX1" fmla="*/ 57150 w 4718957"/>
              <a:gd name="connsiteY1" fmla="*/ 1265464 h 2057400"/>
              <a:gd name="connsiteX2" fmla="*/ 212271 w 4718957"/>
              <a:gd name="connsiteY2" fmla="*/ 1502228 h 2057400"/>
              <a:gd name="connsiteX3" fmla="*/ 612321 w 4718957"/>
              <a:gd name="connsiteY3" fmla="*/ 1730828 h 2057400"/>
              <a:gd name="connsiteX4" fmla="*/ 1110343 w 4718957"/>
              <a:gd name="connsiteY4" fmla="*/ 1926771 h 2057400"/>
              <a:gd name="connsiteX5" fmla="*/ 1706336 w 4718957"/>
              <a:gd name="connsiteY5" fmla="*/ 2024742 h 2057400"/>
              <a:gd name="connsiteX6" fmla="*/ 2343150 w 4718957"/>
              <a:gd name="connsiteY6" fmla="*/ 2057400 h 2057400"/>
              <a:gd name="connsiteX7" fmla="*/ 2955471 w 4718957"/>
              <a:gd name="connsiteY7" fmla="*/ 2016578 h 2057400"/>
              <a:gd name="connsiteX8" fmla="*/ 3559629 w 4718957"/>
              <a:gd name="connsiteY8" fmla="*/ 1918607 h 2057400"/>
              <a:gd name="connsiteX9" fmla="*/ 4073979 w 4718957"/>
              <a:gd name="connsiteY9" fmla="*/ 1747157 h 2057400"/>
              <a:gd name="connsiteX10" fmla="*/ 4449536 w 4718957"/>
              <a:gd name="connsiteY10" fmla="*/ 1518557 h 2057400"/>
              <a:gd name="connsiteX11" fmla="*/ 4661807 w 4718957"/>
              <a:gd name="connsiteY11" fmla="*/ 1257300 h 2057400"/>
              <a:gd name="connsiteX12" fmla="*/ 4718957 w 4718957"/>
              <a:gd name="connsiteY12" fmla="*/ 996042 h 2057400"/>
              <a:gd name="connsiteX13" fmla="*/ 4604657 w 4718957"/>
              <a:gd name="connsiteY13" fmla="*/ 702128 h 2057400"/>
              <a:gd name="connsiteX14" fmla="*/ 4384221 w 4718957"/>
              <a:gd name="connsiteY14" fmla="*/ 506185 h 2057400"/>
              <a:gd name="connsiteX15" fmla="*/ 4016829 w 4718957"/>
              <a:gd name="connsiteY15" fmla="*/ 293914 h 2057400"/>
              <a:gd name="connsiteX16" fmla="*/ 3526971 w 4718957"/>
              <a:gd name="connsiteY16" fmla="*/ 146957 h 2057400"/>
              <a:gd name="connsiteX17" fmla="*/ 2979964 w 4718957"/>
              <a:gd name="connsiteY17" fmla="*/ 48985 h 2057400"/>
              <a:gd name="connsiteX18" fmla="*/ 2367643 w 4718957"/>
              <a:gd name="connsiteY18" fmla="*/ 0 h 2057400"/>
              <a:gd name="connsiteX19" fmla="*/ 1828800 w 4718957"/>
              <a:gd name="connsiteY19" fmla="*/ 40821 h 2057400"/>
              <a:gd name="connsiteX20" fmla="*/ 1240971 w 4718957"/>
              <a:gd name="connsiteY20" fmla="*/ 138792 h 2057400"/>
              <a:gd name="connsiteX21" fmla="*/ 751114 w 4718957"/>
              <a:gd name="connsiteY21" fmla="*/ 293914 h 2057400"/>
              <a:gd name="connsiteX22" fmla="*/ 383721 w 4718957"/>
              <a:gd name="connsiteY22" fmla="*/ 489857 h 2057400"/>
              <a:gd name="connsiteX23" fmla="*/ 122464 w 4718957"/>
              <a:gd name="connsiteY23" fmla="*/ 718457 h 2057400"/>
              <a:gd name="connsiteX24" fmla="*/ 0 w 4718957"/>
              <a:gd name="connsiteY24" fmla="*/ 1004207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8957" h="2057400">
                <a:moveTo>
                  <a:pt x="0" y="1004207"/>
                </a:moveTo>
                <a:lnTo>
                  <a:pt x="57150" y="1265464"/>
                </a:lnTo>
                <a:lnTo>
                  <a:pt x="212271" y="1502228"/>
                </a:lnTo>
                <a:lnTo>
                  <a:pt x="612321" y="1730828"/>
                </a:lnTo>
                <a:lnTo>
                  <a:pt x="1110343" y="1926771"/>
                </a:lnTo>
                <a:lnTo>
                  <a:pt x="1706336" y="2024742"/>
                </a:lnTo>
                <a:lnTo>
                  <a:pt x="2343150" y="2057400"/>
                </a:lnTo>
                <a:lnTo>
                  <a:pt x="2955471" y="2016578"/>
                </a:lnTo>
                <a:lnTo>
                  <a:pt x="3559629" y="1918607"/>
                </a:lnTo>
                <a:lnTo>
                  <a:pt x="4073979" y="1747157"/>
                </a:lnTo>
                <a:lnTo>
                  <a:pt x="4449536" y="1518557"/>
                </a:lnTo>
                <a:lnTo>
                  <a:pt x="4661807" y="1257300"/>
                </a:lnTo>
                <a:lnTo>
                  <a:pt x="4718957" y="996042"/>
                </a:lnTo>
                <a:lnTo>
                  <a:pt x="4604657" y="702128"/>
                </a:lnTo>
                <a:lnTo>
                  <a:pt x="4384221" y="506185"/>
                </a:lnTo>
                <a:lnTo>
                  <a:pt x="4016829" y="293914"/>
                </a:lnTo>
                <a:lnTo>
                  <a:pt x="3526971" y="146957"/>
                </a:lnTo>
                <a:lnTo>
                  <a:pt x="2979964" y="48985"/>
                </a:lnTo>
                <a:lnTo>
                  <a:pt x="2367643" y="0"/>
                </a:lnTo>
                <a:lnTo>
                  <a:pt x="1828800" y="40821"/>
                </a:lnTo>
                <a:lnTo>
                  <a:pt x="1240971" y="138792"/>
                </a:lnTo>
                <a:lnTo>
                  <a:pt x="751114" y="293914"/>
                </a:lnTo>
                <a:lnTo>
                  <a:pt x="383721" y="489857"/>
                </a:lnTo>
                <a:lnTo>
                  <a:pt x="122464" y="718457"/>
                </a:lnTo>
                <a:lnTo>
                  <a:pt x="0" y="1004207"/>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p:cNvSpPr/>
          <p:nvPr/>
        </p:nvSpPr>
        <p:spPr>
          <a:xfrm>
            <a:off x="6735535" y="2751364"/>
            <a:ext cx="4743450" cy="1934936"/>
          </a:xfrm>
          <a:custGeom>
            <a:avLst/>
            <a:gdLst>
              <a:gd name="connsiteX0" fmla="*/ 0 w 4743450"/>
              <a:gd name="connsiteY0" fmla="*/ 914400 h 1934936"/>
              <a:gd name="connsiteX1" fmla="*/ 81643 w 4743450"/>
              <a:gd name="connsiteY1" fmla="*/ 1151165 h 1934936"/>
              <a:gd name="connsiteX2" fmla="*/ 244929 w 4743450"/>
              <a:gd name="connsiteY2" fmla="*/ 1412422 h 1934936"/>
              <a:gd name="connsiteX3" fmla="*/ 620486 w 4743450"/>
              <a:gd name="connsiteY3" fmla="*/ 1616529 h 1934936"/>
              <a:gd name="connsiteX4" fmla="*/ 1143000 w 4743450"/>
              <a:gd name="connsiteY4" fmla="*/ 1828800 h 1934936"/>
              <a:gd name="connsiteX5" fmla="*/ 1730829 w 4743450"/>
              <a:gd name="connsiteY5" fmla="*/ 1910443 h 1934936"/>
              <a:gd name="connsiteX6" fmla="*/ 2351315 w 4743450"/>
              <a:gd name="connsiteY6" fmla="*/ 1934936 h 1934936"/>
              <a:gd name="connsiteX7" fmla="*/ 2996293 w 4743450"/>
              <a:gd name="connsiteY7" fmla="*/ 1902279 h 1934936"/>
              <a:gd name="connsiteX8" fmla="*/ 3567793 w 4743450"/>
              <a:gd name="connsiteY8" fmla="*/ 1796143 h 1934936"/>
              <a:gd name="connsiteX9" fmla="*/ 4098472 w 4743450"/>
              <a:gd name="connsiteY9" fmla="*/ 1649186 h 1934936"/>
              <a:gd name="connsiteX10" fmla="*/ 4457700 w 4743450"/>
              <a:gd name="connsiteY10" fmla="*/ 1396093 h 1934936"/>
              <a:gd name="connsiteX11" fmla="*/ 4661808 w 4743450"/>
              <a:gd name="connsiteY11" fmla="*/ 1126672 h 1934936"/>
              <a:gd name="connsiteX12" fmla="*/ 4743450 w 4743450"/>
              <a:gd name="connsiteY12" fmla="*/ 881743 h 1934936"/>
              <a:gd name="connsiteX13" fmla="*/ 4637315 w 4743450"/>
              <a:gd name="connsiteY13" fmla="*/ 595993 h 1934936"/>
              <a:gd name="connsiteX14" fmla="*/ 4384222 w 4743450"/>
              <a:gd name="connsiteY14" fmla="*/ 367393 h 1934936"/>
              <a:gd name="connsiteX15" fmla="*/ 2375808 w 4743450"/>
              <a:gd name="connsiteY15" fmla="*/ 0 h 1934936"/>
              <a:gd name="connsiteX16" fmla="*/ 130629 w 4743450"/>
              <a:gd name="connsiteY16" fmla="*/ 620486 h 1934936"/>
              <a:gd name="connsiteX17" fmla="*/ 24493 w 4743450"/>
              <a:gd name="connsiteY17" fmla="*/ 865415 h 1934936"/>
              <a:gd name="connsiteX18" fmla="*/ 97972 w 4743450"/>
              <a:gd name="connsiteY18" fmla="*/ 1159329 h 193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3450" h="1934936">
                <a:moveTo>
                  <a:pt x="0" y="914400"/>
                </a:moveTo>
                <a:lnTo>
                  <a:pt x="81643" y="1151165"/>
                </a:lnTo>
                <a:lnTo>
                  <a:pt x="244929" y="1412422"/>
                </a:lnTo>
                <a:lnTo>
                  <a:pt x="620486" y="1616529"/>
                </a:lnTo>
                <a:lnTo>
                  <a:pt x="1143000" y="1828800"/>
                </a:lnTo>
                <a:lnTo>
                  <a:pt x="1730829" y="1910443"/>
                </a:lnTo>
                <a:lnTo>
                  <a:pt x="2351315" y="1934936"/>
                </a:lnTo>
                <a:lnTo>
                  <a:pt x="2996293" y="1902279"/>
                </a:lnTo>
                <a:lnTo>
                  <a:pt x="3567793" y="1796143"/>
                </a:lnTo>
                <a:lnTo>
                  <a:pt x="4098472" y="1649186"/>
                </a:lnTo>
                <a:lnTo>
                  <a:pt x="4457700" y="1396093"/>
                </a:lnTo>
                <a:lnTo>
                  <a:pt x="4661808" y="1126672"/>
                </a:lnTo>
                <a:lnTo>
                  <a:pt x="4743450" y="881743"/>
                </a:lnTo>
                <a:lnTo>
                  <a:pt x="4637315" y="595993"/>
                </a:lnTo>
                <a:lnTo>
                  <a:pt x="4384222" y="367393"/>
                </a:lnTo>
                <a:lnTo>
                  <a:pt x="2375808" y="0"/>
                </a:lnTo>
                <a:lnTo>
                  <a:pt x="130629" y="620486"/>
                </a:lnTo>
                <a:lnTo>
                  <a:pt x="24493" y="865415"/>
                </a:lnTo>
                <a:lnTo>
                  <a:pt x="97972" y="1159329"/>
                </a:lnTo>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p:cNvSpPr/>
          <p:nvPr/>
        </p:nvSpPr>
        <p:spPr>
          <a:xfrm>
            <a:off x="6874329" y="2669721"/>
            <a:ext cx="2220686" cy="702128"/>
          </a:xfrm>
          <a:custGeom>
            <a:avLst/>
            <a:gdLst>
              <a:gd name="connsiteX0" fmla="*/ 2204358 w 2204358"/>
              <a:gd name="connsiteY0" fmla="*/ 89807 h 685800"/>
              <a:gd name="connsiteX1" fmla="*/ 0 w 2204358"/>
              <a:gd name="connsiteY1" fmla="*/ 685800 h 685800"/>
              <a:gd name="connsiteX2" fmla="*/ 220436 w 2204358"/>
              <a:gd name="connsiteY2" fmla="*/ 489857 h 685800"/>
              <a:gd name="connsiteX3" fmla="*/ 587829 w 2204358"/>
              <a:gd name="connsiteY3" fmla="*/ 293914 h 685800"/>
              <a:gd name="connsiteX4" fmla="*/ 1069522 w 2204358"/>
              <a:gd name="connsiteY4" fmla="*/ 138792 h 685800"/>
              <a:gd name="connsiteX5" fmla="*/ 1690008 w 2204358"/>
              <a:gd name="connsiteY5" fmla="*/ 40821 h 685800"/>
              <a:gd name="connsiteX6" fmla="*/ 2139043 w 2204358"/>
              <a:gd name="connsiteY6" fmla="*/ 0 h 685800"/>
              <a:gd name="connsiteX7" fmla="*/ 2204358 w 2204358"/>
              <a:gd name="connsiteY7" fmla="*/ 89807 h 685800"/>
              <a:gd name="connsiteX0" fmla="*/ 2220686 w 2220686"/>
              <a:gd name="connsiteY0" fmla="*/ 89807 h 702128"/>
              <a:gd name="connsiteX1" fmla="*/ 0 w 2220686"/>
              <a:gd name="connsiteY1" fmla="*/ 702128 h 702128"/>
              <a:gd name="connsiteX2" fmla="*/ 236764 w 2220686"/>
              <a:gd name="connsiteY2" fmla="*/ 489857 h 702128"/>
              <a:gd name="connsiteX3" fmla="*/ 604157 w 2220686"/>
              <a:gd name="connsiteY3" fmla="*/ 293914 h 702128"/>
              <a:gd name="connsiteX4" fmla="*/ 1085850 w 2220686"/>
              <a:gd name="connsiteY4" fmla="*/ 138792 h 702128"/>
              <a:gd name="connsiteX5" fmla="*/ 1706336 w 2220686"/>
              <a:gd name="connsiteY5" fmla="*/ 40821 h 702128"/>
              <a:gd name="connsiteX6" fmla="*/ 2155371 w 2220686"/>
              <a:gd name="connsiteY6" fmla="*/ 0 h 702128"/>
              <a:gd name="connsiteX7" fmla="*/ 2220686 w 2220686"/>
              <a:gd name="connsiteY7" fmla="*/ 89807 h 7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686" h="702128">
                <a:moveTo>
                  <a:pt x="2220686" y="89807"/>
                </a:moveTo>
                <a:lnTo>
                  <a:pt x="0" y="702128"/>
                </a:lnTo>
                <a:lnTo>
                  <a:pt x="236764" y="489857"/>
                </a:lnTo>
                <a:lnTo>
                  <a:pt x="604157" y="293914"/>
                </a:lnTo>
                <a:lnTo>
                  <a:pt x="1085850" y="138792"/>
                </a:lnTo>
                <a:lnTo>
                  <a:pt x="1706336" y="40821"/>
                </a:lnTo>
                <a:lnTo>
                  <a:pt x="2155371" y="0"/>
                </a:lnTo>
                <a:lnTo>
                  <a:pt x="2220686" y="89807"/>
                </a:ln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8997042" y="2645228"/>
            <a:ext cx="2090057" cy="465365"/>
          </a:xfrm>
          <a:custGeom>
            <a:avLst/>
            <a:gdLst>
              <a:gd name="connsiteX0" fmla="*/ 48985 w 2041071"/>
              <a:gd name="connsiteY0" fmla="*/ 106136 h 473529"/>
              <a:gd name="connsiteX1" fmla="*/ 0 w 2041071"/>
              <a:gd name="connsiteY1" fmla="*/ 0 h 473529"/>
              <a:gd name="connsiteX2" fmla="*/ 579664 w 2041071"/>
              <a:gd name="connsiteY2" fmla="*/ 48986 h 473529"/>
              <a:gd name="connsiteX3" fmla="*/ 1085850 w 2041071"/>
              <a:gd name="connsiteY3" fmla="*/ 130629 h 473529"/>
              <a:gd name="connsiteX4" fmla="*/ 1494064 w 2041071"/>
              <a:gd name="connsiteY4" fmla="*/ 236765 h 473529"/>
              <a:gd name="connsiteX5" fmla="*/ 1698171 w 2041071"/>
              <a:gd name="connsiteY5" fmla="*/ 302079 h 473529"/>
              <a:gd name="connsiteX6" fmla="*/ 2041071 w 2041071"/>
              <a:gd name="connsiteY6" fmla="*/ 473529 h 473529"/>
              <a:gd name="connsiteX7" fmla="*/ 48985 w 2041071"/>
              <a:gd name="connsiteY7" fmla="*/ 106136 h 473529"/>
              <a:gd name="connsiteX0" fmla="*/ 57150 w 2049236"/>
              <a:gd name="connsiteY0" fmla="*/ 106136 h 473529"/>
              <a:gd name="connsiteX1" fmla="*/ 0 w 2049236"/>
              <a:gd name="connsiteY1" fmla="*/ 0 h 473529"/>
              <a:gd name="connsiteX2" fmla="*/ 587829 w 2049236"/>
              <a:gd name="connsiteY2" fmla="*/ 48986 h 473529"/>
              <a:gd name="connsiteX3" fmla="*/ 1094015 w 2049236"/>
              <a:gd name="connsiteY3" fmla="*/ 130629 h 473529"/>
              <a:gd name="connsiteX4" fmla="*/ 1502229 w 2049236"/>
              <a:gd name="connsiteY4" fmla="*/ 236765 h 473529"/>
              <a:gd name="connsiteX5" fmla="*/ 1706336 w 2049236"/>
              <a:gd name="connsiteY5" fmla="*/ 302079 h 473529"/>
              <a:gd name="connsiteX6" fmla="*/ 2049236 w 2049236"/>
              <a:gd name="connsiteY6" fmla="*/ 473529 h 473529"/>
              <a:gd name="connsiteX7" fmla="*/ 57150 w 2049236"/>
              <a:gd name="connsiteY7" fmla="*/ 106136 h 473529"/>
              <a:gd name="connsiteX0" fmla="*/ 97971 w 2090057"/>
              <a:gd name="connsiteY0" fmla="*/ 97972 h 465365"/>
              <a:gd name="connsiteX1" fmla="*/ 0 w 2090057"/>
              <a:gd name="connsiteY1" fmla="*/ 0 h 465365"/>
              <a:gd name="connsiteX2" fmla="*/ 628650 w 2090057"/>
              <a:gd name="connsiteY2" fmla="*/ 40822 h 465365"/>
              <a:gd name="connsiteX3" fmla="*/ 1134836 w 2090057"/>
              <a:gd name="connsiteY3" fmla="*/ 122465 h 465365"/>
              <a:gd name="connsiteX4" fmla="*/ 1543050 w 2090057"/>
              <a:gd name="connsiteY4" fmla="*/ 228601 h 465365"/>
              <a:gd name="connsiteX5" fmla="*/ 1747157 w 2090057"/>
              <a:gd name="connsiteY5" fmla="*/ 293915 h 465365"/>
              <a:gd name="connsiteX6" fmla="*/ 2090057 w 2090057"/>
              <a:gd name="connsiteY6" fmla="*/ 465365 h 465365"/>
              <a:gd name="connsiteX7" fmla="*/ 97971 w 2090057"/>
              <a:gd name="connsiteY7" fmla="*/ 97972 h 4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057" h="465365">
                <a:moveTo>
                  <a:pt x="97971" y="97972"/>
                </a:moveTo>
                <a:lnTo>
                  <a:pt x="0" y="0"/>
                </a:lnTo>
                <a:lnTo>
                  <a:pt x="628650" y="40822"/>
                </a:lnTo>
                <a:lnTo>
                  <a:pt x="1134836" y="122465"/>
                </a:lnTo>
                <a:lnTo>
                  <a:pt x="1543050" y="228601"/>
                </a:lnTo>
                <a:lnTo>
                  <a:pt x="1747157" y="293915"/>
                </a:lnTo>
                <a:lnTo>
                  <a:pt x="2090057" y="465365"/>
                </a:lnTo>
                <a:lnTo>
                  <a:pt x="97971" y="97972"/>
                </a:ln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a:stCxn id="8" idx="0"/>
            <a:endCxn id="6" idx="4"/>
          </p:cNvCxnSpPr>
          <p:nvPr/>
        </p:nvCxnSpPr>
        <p:spPr>
          <a:xfrm flipH="1">
            <a:off x="7878535" y="2743200"/>
            <a:ext cx="1216478" cy="1836964"/>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a:stCxn id="6" idx="15"/>
            <a:endCxn id="6" idx="8"/>
          </p:cNvCxnSpPr>
          <p:nvPr/>
        </p:nvCxnSpPr>
        <p:spPr>
          <a:xfrm>
            <a:off x="9111343" y="2751364"/>
            <a:ext cx="1191985" cy="1796143"/>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p:cNvCxnSpPr/>
          <p:nvPr/>
        </p:nvCxnSpPr>
        <p:spPr>
          <a:xfrm flipH="1" flipV="1">
            <a:off x="9095014" y="1771650"/>
            <a:ext cx="1" cy="2269672"/>
          </a:xfrm>
          <a:prstGeom prst="line">
            <a:avLst/>
          </a:prstGeom>
          <a:ln w="28575">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9111342" y="1698171"/>
            <a:ext cx="2057401" cy="369332"/>
          </a:xfrm>
          <a:prstGeom prst="rect">
            <a:avLst/>
          </a:prstGeom>
          <a:noFill/>
        </p:spPr>
        <p:txBody>
          <a:bodyPr wrap="square" rtlCol="0">
            <a:spAutoFit/>
          </a:bodyPr>
          <a:lstStyle/>
          <a:p>
            <a:r>
              <a:rPr lang="fr-FR" dirty="0" smtClean="0">
                <a:solidFill>
                  <a:schemeClr val="accent2"/>
                </a:solidFill>
              </a:rPr>
              <a:t>Axe de l’engrenage</a:t>
            </a:r>
            <a:endParaRPr lang="fr-FR" dirty="0">
              <a:solidFill>
                <a:schemeClr val="accent2"/>
              </a:solidFill>
            </a:endParaRPr>
          </a:p>
        </p:txBody>
      </p:sp>
      <p:sp>
        <p:nvSpPr>
          <p:cNvPr id="19" name="Forme libre 18"/>
          <p:cNvSpPr/>
          <p:nvPr/>
        </p:nvSpPr>
        <p:spPr>
          <a:xfrm>
            <a:off x="7380514" y="2726871"/>
            <a:ext cx="1714500" cy="498022"/>
          </a:xfrm>
          <a:custGeom>
            <a:avLst/>
            <a:gdLst>
              <a:gd name="connsiteX0" fmla="*/ 0 w 1714500"/>
              <a:gd name="connsiteY0" fmla="*/ 498022 h 498022"/>
              <a:gd name="connsiteX1" fmla="*/ 220436 w 1714500"/>
              <a:gd name="connsiteY1" fmla="*/ 334736 h 498022"/>
              <a:gd name="connsiteX2" fmla="*/ 538843 w 1714500"/>
              <a:gd name="connsiteY2" fmla="*/ 187779 h 498022"/>
              <a:gd name="connsiteX3" fmla="*/ 898072 w 1714500"/>
              <a:gd name="connsiteY3" fmla="*/ 89807 h 498022"/>
              <a:gd name="connsiteX4" fmla="*/ 1314450 w 1714500"/>
              <a:gd name="connsiteY4" fmla="*/ 24493 h 498022"/>
              <a:gd name="connsiteX5" fmla="*/ 1690007 w 1714500"/>
              <a:gd name="connsiteY5" fmla="*/ 0 h 498022"/>
              <a:gd name="connsiteX6" fmla="*/ 1714500 w 1714500"/>
              <a:gd name="connsiteY6" fmla="*/ 32657 h 498022"/>
              <a:gd name="connsiteX7" fmla="*/ 0 w 1714500"/>
              <a:gd name="connsiteY7" fmla="*/ 498022 h 49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0" h="498022">
                <a:moveTo>
                  <a:pt x="0" y="498022"/>
                </a:moveTo>
                <a:lnTo>
                  <a:pt x="220436" y="334736"/>
                </a:lnTo>
                <a:lnTo>
                  <a:pt x="538843" y="187779"/>
                </a:lnTo>
                <a:lnTo>
                  <a:pt x="898072" y="89807"/>
                </a:lnTo>
                <a:lnTo>
                  <a:pt x="1314450" y="24493"/>
                </a:lnTo>
                <a:lnTo>
                  <a:pt x="1690007" y="0"/>
                </a:lnTo>
                <a:lnTo>
                  <a:pt x="1714500" y="32657"/>
                </a:lnTo>
                <a:lnTo>
                  <a:pt x="0" y="498022"/>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p:cNvCxnSpPr>
            <a:stCxn id="8" idx="6"/>
          </p:cNvCxnSpPr>
          <p:nvPr/>
        </p:nvCxnSpPr>
        <p:spPr>
          <a:xfrm flipH="1" flipV="1">
            <a:off x="9082767" y="2759529"/>
            <a:ext cx="2004332" cy="351064"/>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droit 20"/>
          <p:cNvCxnSpPr>
            <a:endCxn id="6" idx="16"/>
          </p:cNvCxnSpPr>
          <p:nvPr/>
        </p:nvCxnSpPr>
        <p:spPr>
          <a:xfrm flipH="1">
            <a:off x="6866164" y="2755447"/>
            <a:ext cx="2228849" cy="616403"/>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sp>
        <p:nvSpPr>
          <p:cNvPr id="20" name="Forme libre 19"/>
          <p:cNvSpPr/>
          <p:nvPr/>
        </p:nvSpPr>
        <p:spPr>
          <a:xfrm>
            <a:off x="9086851" y="2718707"/>
            <a:ext cx="1641022" cy="342900"/>
          </a:xfrm>
          <a:custGeom>
            <a:avLst/>
            <a:gdLst>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34018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34018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14288 w 1616529"/>
              <a:gd name="connsiteY5" fmla="*/ 48306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14288 w 1616529"/>
              <a:gd name="connsiteY5" fmla="*/ 48306 h 326572"/>
              <a:gd name="connsiteX6" fmla="*/ 0 w 1616529"/>
              <a:gd name="connsiteY6" fmla="*/ 0 h 326572"/>
              <a:gd name="connsiteX0" fmla="*/ 0 w 1657350"/>
              <a:gd name="connsiteY0" fmla="*/ 0 h 351064"/>
              <a:gd name="connsiteX1" fmla="*/ 506186 w 1657350"/>
              <a:gd name="connsiteY1" fmla="*/ 32657 h 351064"/>
              <a:gd name="connsiteX2" fmla="*/ 906236 w 1657350"/>
              <a:gd name="connsiteY2" fmla="*/ 97972 h 351064"/>
              <a:gd name="connsiteX3" fmla="*/ 1298121 w 1657350"/>
              <a:gd name="connsiteY3" fmla="*/ 187779 h 351064"/>
              <a:gd name="connsiteX4" fmla="*/ 1657350 w 1657350"/>
              <a:gd name="connsiteY4" fmla="*/ 351064 h 351064"/>
              <a:gd name="connsiteX5" fmla="*/ 14288 w 1657350"/>
              <a:gd name="connsiteY5" fmla="*/ 48306 h 351064"/>
              <a:gd name="connsiteX6" fmla="*/ 0 w 1657350"/>
              <a:gd name="connsiteY6" fmla="*/ 0 h 351064"/>
              <a:gd name="connsiteX0" fmla="*/ 0 w 1641022"/>
              <a:gd name="connsiteY0" fmla="*/ 0 h 342900"/>
              <a:gd name="connsiteX1" fmla="*/ 506186 w 1641022"/>
              <a:gd name="connsiteY1" fmla="*/ 32657 h 342900"/>
              <a:gd name="connsiteX2" fmla="*/ 906236 w 1641022"/>
              <a:gd name="connsiteY2" fmla="*/ 97972 h 342900"/>
              <a:gd name="connsiteX3" fmla="*/ 1298121 w 1641022"/>
              <a:gd name="connsiteY3" fmla="*/ 187779 h 342900"/>
              <a:gd name="connsiteX4" fmla="*/ 1641022 w 1641022"/>
              <a:gd name="connsiteY4" fmla="*/ 342900 h 342900"/>
              <a:gd name="connsiteX5" fmla="*/ 14288 w 1641022"/>
              <a:gd name="connsiteY5" fmla="*/ 48306 h 342900"/>
              <a:gd name="connsiteX6" fmla="*/ 0 w 1641022"/>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022" h="342900">
                <a:moveTo>
                  <a:pt x="0" y="0"/>
                </a:moveTo>
                <a:lnTo>
                  <a:pt x="506186" y="32657"/>
                </a:lnTo>
                <a:lnTo>
                  <a:pt x="906236" y="97972"/>
                </a:lnTo>
                <a:lnTo>
                  <a:pt x="1298121" y="187779"/>
                </a:lnTo>
                <a:lnTo>
                  <a:pt x="1641022" y="342900"/>
                </a:lnTo>
                <a:cubicBezTo>
                  <a:pt x="1129167" y="239032"/>
                  <a:pt x="507093" y="123598"/>
                  <a:pt x="14288" y="48306"/>
                </a:cubicBez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7331529" y="2759529"/>
            <a:ext cx="3600450" cy="1461407"/>
          </a:xfrm>
          <a:custGeom>
            <a:avLst/>
            <a:gdLst>
              <a:gd name="connsiteX0" fmla="*/ 1755321 w 3600450"/>
              <a:gd name="connsiteY0" fmla="*/ 0 h 1461407"/>
              <a:gd name="connsiteX1" fmla="*/ 32657 w 3600450"/>
              <a:gd name="connsiteY1" fmla="*/ 473528 h 1461407"/>
              <a:gd name="connsiteX2" fmla="*/ 0 w 3600450"/>
              <a:gd name="connsiteY2" fmla="*/ 685800 h 1461407"/>
              <a:gd name="connsiteX3" fmla="*/ 40821 w 3600450"/>
              <a:gd name="connsiteY3" fmla="*/ 906235 h 1461407"/>
              <a:gd name="connsiteX4" fmla="*/ 212271 w 3600450"/>
              <a:gd name="connsiteY4" fmla="*/ 1077685 h 1461407"/>
              <a:gd name="connsiteX5" fmla="*/ 383721 w 3600450"/>
              <a:gd name="connsiteY5" fmla="*/ 1208314 h 1461407"/>
              <a:gd name="connsiteX6" fmla="*/ 857250 w 3600450"/>
              <a:gd name="connsiteY6" fmla="*/ 1363435 h 1461407"/>
              <a:gd name="connsiteX7" fmla="*/ 1298121 w 3600450"/>
              <a:gd name="connsiteY7" fmla="*/ 1436914 h 1461407"/>
              <a:gd name="connsiteX8" fmla="*/ 1755321 w 3600450"/>
              <a:gd name="connsiteY8" fmla="*/ 1461407 h 1461407"/>
              <a:gd name="connsiteX9" fmla="*/ 2228850 w 3600450"/>
              <a:gd name="connsiteY9" fmla="*/ 1436914 h 1461407"/>
              <a:gd name="connsiteX10" fmla="*/ 2686050 w 3600450"/>
              <a:gd name="connsiteY10" fmla="*/ 1371600 h 1461407"/>
              <a:gd name="connsiteX11" fmla="*/ 3102428 w 3600450"/>
              <a:gd name="connsiteY11" fmla="*/ 1224642 h 1461407"/>
              <a:gd name="connsiteX12" fmla="*/ 3388178 w 3600450"/>
              <a:gd name="connsiteY12" fmla="*/ 1053192 h 1461407"/>
              <a:gd name="connsiteX13" fmla="*/ 3551464 w 3600450"/>
              <a:gd name="connsiteY13" fmla="*/ 857250 h 1461407"/>
              <a:gd name="connsiteX14" fmla="*/ 3600450 w 3600450"/>
              <a:gd name="connsiteY14" fmla="*/ 661307 h 1461407"/>
              <a:gd name="connsiteX15" fmla="*/ 3543300 w 3600450"/>
              <a:gd name="connsiteY15" fmla="*/ 465364 h 1461407"/>
              <a:gd name="connsiteX16" fmla="*/ 3355521 w 3600450"/>
              <a:gd name="connsiteY16" fmla="*/ 277585 h 1461407"/>
              <a:gd name="connsiteX17" fmla="*/ 1755321 w 3600450"/>
              <a:gd name="connsiteY17" fmla="*/ 0 h 14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450" h="1461407">
                <a:moveTo>
                  <a:pt x="1755321" y="0"/>
                </a:moveTo>
                <a:lnTo>
                  <a:pt x="32657" y="473528"/>
                </a:lnTo>
                <a:lnTo>
                  <a:pt x="0" y="685800"/>
                </a:lnTo>
                <a:lnTo>
                  <a:pt x="40821" y="906235"/>
                </a:lnTo>
                <a:lnTo>
                  <a:pt x="212271" y="1077685"/>
                </a:lnTo>
                <a:lnTo>
                  <a:pt x="383721" y="1208314"/>
                </a:lnTo>
                <a:lnTo>
                  <a:pt x="857250" y="1363435"/>
                </a:lnTo>
                <a:lnTo>
                  <a:pt x="1298121" y="1436914"/>
                </a:lnTo>
                <a:lnTo>
                  <a:pt x="1755321" y="1461407"/>
                </a:lnTo>
                <a:lnTo>
                  <a:pt x="2228850" y="1436914"/>
                </a:lnTo>
                <a:lnTo>
                  <a:pt x="2686050" y="1371600"/>
                </a:lnTo>
                <a:lnTo>
                  <a:pt x="3102428" y="1224642"/>
                </a:lnTo>
                <a:lnTo>
                  <a:pt x="3388178" y="1053192"/>
                </a:lnTo>
                <a:lnTo>
                  <a:pt x="3551464" y="857250"/>
                </a:lnTo>
                <a:lnTo>
                  <a:pt x="3600450" y="661307"/>
                </a:lnTo>
                <a:lnTo>
                  <a:pt x="3543300" y="465364"/>
                </a:lnTo>
                <a:lnTo>
                  <a:pt x="3355521" y="277585"/>
                </a:lnTo>
                <a:lnTo>
                  <a:pt x="1755321"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p:cNvSpPr/>
          <p:nvPr/>
        </p:nvSpPr>
        <p:spPr>
          <a:xfrm>
            <a:off x="7323364" y="2694214"/>
            <a:ext cx="3600450" cy="1518557"/>
          </a:xfrm>
          <a:custGeom>
            <a:avLst/>
            <a:gdLst>
              <a:gd name="connsiteX0" fmla="*/ 48986 w 3600450"/>
              <a:gd name="connsiteY0" fmla="*/ 538843 h 1518557"/>
              <a:gd name="connsiteX1" fmla="*/ 0 w 3600450"/>
              <a:gd name="connsiteY1" fmla="*/ 775607 h 1518557"/>
              <a:gd name="connsiteX2" fmla="*/ 57150 w 3600450"/>
              <a:gd name="connsiteY2" fmla="*/ 987879 h 1518557"/>
              <a:gd name="connsiteX3" fmla="*/ 187779 w 3600450"/>
              <a:gd name="connsiteY3" fmla="*/ 1110343 h 1518557"/>
              <a:gd name="connsiteX4" fmla="*/ 400050 w 3600450"/>
              <a:gd name="connsiteY4" fmla="*/ 1265465 h 1518557"/>
              <a:gd name="connsiteX5" fmla="*/ 669472 w 3600450"/>
              <a:gd name="connsiteY5" fmla="*/ 1363436 h 1518557"/>
              <a:gd name="connsiteX6" fmla="*/ 947057 w 3600450"/>
              <a:gd name="connsiteY6" fmla="*/ 1445079 h 1518557"/>
              <a:gd name="connsiteX7" fmla="*/ 1240972 w 3600450"/>
              <a:gd name="connsiteY7" fmla="*/ 1494065 h 1518557"/>
              <a:gd name="connsiteX8" fmla="*/ 1755322 w 3600450"/>
              <a:gd name="connsiteY8" fmla="*/ 1518557 h 1518557"/>
              <a:gd name="connsiteX9" fmla="*/ 2212522 w 3600450"/>
              <a:gd name="connsiteY9" fmla="*/ 1502229 h 1518557"/>
              <a:gd name="connsiteX10" fmla="*/ 2710543 w 3600450"/>
              <a:gd name="connsiteY10" fmla="*/ 1445079 h 1518557"/>
              <a:gd name="connsiteX11" fmla="*/ 3086100 w 3600450"/>
              <a:gd name="connsiteY11" fmla="*/ 1298122 h 1518557"/>
              <a:gd name="connsiteX12" fmla="*/ 3371850 w 3600450"/>
              <a:gd name="connsiteY12" fmla="*/ 1134836 h 1518557"/>
              <a:gd name="connsiteX13" fmla="*/ 3551465 w 3600450"/>
              <a:gd name="connsiteY13" fmla="*/ 955222 h 1518557"/>
              <a:gd name="connsiteX14" fmla="*/ 3600450 w 3600450"/>
              <a:gd name="connsiteY14" fmla="*/ 742950 h 1518557"/>
              <a:gd name="connsiteX15" fmla="*/ 3559629 w 3600450"/>
              <a:gd name="connsiteY15" fmla="*/ 514350 h 1518557"/>
              <a:gd name="connsiteX16" fmla="*/ 3371850 w 3600450"/>
              <a:gd name="connsiteY16" fmla="*/ 342900 h 1518557"/>
              <a:gd name="connsiteX17" fmla="*/ 3143250 w 3600450"/>
              <a:gd name="connsiteY17" fmla="*/ 236765 h 1518557"/>
              <a:gd name="connsiteX18" fmla="*/ 2661557 w 3600450"/>
              <a:gd name="connsiteY18" fmla="*/ 97972 h 1518557"/>
              <a:gd name="connsiteX19" fmla="*/ 2237015 w 3600450"/>
              <a:gd name="connsiteY19" fmla="*/ 24493 h 1518557"/>
              <a:gd name="connsiteX20" fmla="*/ 1779815 w 3600450"/>
              <a:gd name="connsiteY20" fmla="*/ 0 h 1518557"/>
              <a:gd name="connsiteX21" fmla="*/ 1355272 w 3600450"/>
              <a:gd name="connsiteY21" fmla="*/ 32657 h 1518557"/>
              <a:gd name="connsiteX22" fmla="*/ 906236 w 3600450"/>
              <a:gd name="connsiteY22" fmla="*/ 114300 h 1518557"/>
              <a:gd name="connsiteX23" fmla="*/ 555172 w 3600450"/>
              <a:gd name="connsiteY23" fmla="*/ 212272 h 1518557"/>
              <a:gd name="connsiteX24" fmla="*/ 244929 w 3600450"/>
              <a:gd name="connsiteY24" fmla="*/ 367393 h 1518557"/>
              <a:gd name="connsiteX25" fmla="*/ 48986 w 3600450"/>
              <a:gd name="connsiteY25" fmla="*/ 538843 h 151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00450" h="1518557">
                <a:moveTo>
                  <a:pt x="48986" y="538843"/>
                </a:moveTo>
                <a:lnTo>
                  <a:pt x="0" y="775607"/>
                </a:lnTo>
                <a:lnTo>
                  <a:pt x="57150" y="987879"/>
                </a:lnTo>
                <a:lnTo>
                  <a:pt x="187779" y="1110343"/>
                </a:lnTo>
                <a:lnTo>
                  <a:pt x="400050" y="1265465"/>
                </a:lnTo>
                <a:lnTo>
                  <a:pt x="669472" y="1363436"/>
                </a:lnTo>
                <a:lnTo>
                  <a:pt x="947057" y="1445079"/>
                </a:lnTo>
                <a:lnTo>
                  <a:pt x="1240972" y="1494065"/>
                </a:lnTo>
                <a:lnTo>
                  <a:pt x="1755322" y="1518557"/>
                </a:lnTo>
                <a:lnTo>
                  <a:pt x="2212522" y="1502229"/>
                </a:lnTo>
                <a:lnTo>
                  <a:pt x="2710543" y="1445079"/>
                </a:lnTo>
                <a:lnTo>
                  <a:pt x="3086100" y="1298122"/>
                </a:lnTo>
                <a:lnTo>
                  <a:pt x="3371850" y="1134836"/>
                </a:lnTo>
                <a:lnTo>
                  <a:pt x="3551465" y="955222"/>
                </a:lnTo>
                <a:lnTo>
                  <a:pt x="3600450" y="742950"/>
                </a:lnTo>
                <a:lnTo>
                  <a:pt x="3559629" y="514350"/>
                </a:lnTo>
                <a:lnTo>
                  <a:pt x="3371850" y="342900"/>
                </a:lnTo>
                <a:lnTo>
                  <a:pt x="3143250" y="236765"/>
                </a:lnTo>
                <a:lnTo>
                  <a:pt x="2661557" y="97972"/>
                </a:lnTo>
                <a:lnTo>
                  <a:pt x="2237015" y="24493"/>
                </a:lnTo>
                <a:lnTo>
                  <a:pt x="1779815" y="0"/>
                </a:lnTo>
                <a:lnTo>
                  <a:pt x="1355272" y="32657"/>
                </a:lnTo>
                <a:lnTo>
                  <a:pt x="906236" y="114300"/>
                </a:lnTo>
                <a:lnTo>
                  <a:pt x="555172" y="212272"/>
                </a:lnTo>
                <a:lnTo>
                  <a:pt x="244929" y="367393"/>
                </a:lnTo>
                <a:lnTo>
                  <a:pt x="48986" y="538843"/>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0"/>
          </p:nvPr>
        </p:nvSpPr>
        <p:spPr/>
        <p:txBody>
          <a:bodyPr/>
          <a:lstStyle/>
          <a:p>
            <a:fld id="{91B1CA21-02DC-4A2A-BB68-6D9A0A15E269}" type="datetime7">
              <a:rPr lang="en-US" smtClean="0"/>
              <a:t>Nov-18</a:t>
            </a:fld>
            <a:endParaRPr lang="en-US"/>
          </a:p>
        </p:txBody>
      </p:sp>
      <p:sp>
        <p:nvSpPr>
          <p:cNvPr id="11" name="Espace réservé du pied de page 10"/>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270382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66</a:t>
            </a:fld>
            <a:endParaRPr lang="en-US" dirty="0"/>
          </a:p>
        </p:txBody>
      </p:sp>
      <p:pic>
        <p:nvPicPr>
          <p:cNvPr id="1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91" y="2614188"/>
            <a:ext cx="4831216" cy="359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rme libre 3"/>
          <p:cNvSpPr/>
          <p:nvPr/>
        </p:nvSpPr>
        <p:spPr>
          <a:xfrm>
            <a:off x="6743700" y="2645229"/>
            <a:ext cx="4718957" cy="2057400"/>
          </a:xfrm>
          <a:custGeom>
            <a:avLst/>
            <a:gdLst>
              <a:gd name="connsiteX0" fmla="*/ 0 w 4718957"/>
              <a:gd name="connsiteY0" fmla="*/ 1004207 h 2057400"/>
              <a:gd name="connsiteX1" fmla="*/ 57150 w 4718957"/>
              <a:gd name="connsiteY1" fmla="*/ 1265464 h 2057400"/>
              <a:gd name="connsiteX2" fmla="*/ 212271 w 4718957"/>
              <a:gd name="connsiteY2" fmla="*/ 1502228 h 2057400"/>
              <a:gd name="connsiteX3" fmla="*/ 612321 w 4718957"/>
              <a:gd name="connsiteY3" fmla="*/ 1730828 h 2057400"/>
              <a:gd name="connsiteX4" fmla="*/ 1110343 w 4718957"/>
              <a:gd name="connsiteY4" fmla="*/ 1926771 h 2057400"/>
              <a:gd name="connsiteX5" fmla="*/ 1706336 w 4718957"/>
              <a:gd name="connsiteY5" fmla="*/ 2024742 h 2057400"/>
              <a:gd name="connsiteX6" fmla="*/ 2343150 w 4718957"/>
              <a:gd name="connsiteY6" fmla="*/ 2057400 h 2057400"/>
              <a:gd name="connsiteX7" fmla="*/ 2955471 w 4718957"/>
              <a:gd name="connsiteY7" fmla="*/ 2016578 h 2057400"/>
              <a:gd name="connsiteX8" fmla="*/ 3559629 w 4718957"/>
              <a:gd name="connsiteY8" fmla="*/ 1918607 h 2057400"/>
              <a:gd name="connsiteX9" fmla="*/ 4073979 w 4718957"/>
              <a:gd name="connsiteY9" fmla="*/ 1747157 h 2057400"/>
              <a:gd name="connsiteX10" fmla="*/ 4449536 w 4718957"/>
              <a:gd name="connsiteY10" fmla="*/ 1518557 h 2057400"/>
              <a:gd name="connsiteX11" fmla="*/ 4661807 w 4718957"/>
              <a:gd name="connsiteY11" fmla="*/ 1257300 h 2057400"/>
              <a:gd name="connsiteX12" fmla="*/ 4718957 w 4718957"/>
              <a:gd name="connsiteY12" fmla="*/ 996042 h 2057400"/>
              <a:gd name="connsiteX13" fmla="*/ 4604657 w 4718957"/>
              <a:gd name="connsiteY13" fmla="*/ 702128 h 2057400"/>
              <a:gd name="connsiteX14" fmla="*/ 4384221 w 4718957"/>
              <a:gd name="connsiteY14" fmla="*/ 506185 h 2057400"/>
              <a:gd name="connsiteX15" fmla="*/ 4016829 w 4718957"/>
              <a:gd name="connsiteY15" fmla="*/ 293914 h 2057400"/>
              <a:gd name="connsiteX16" fmla="*/ 3526971 w 4718957"/>
              <a:gd name="connsiteY16" fmla="*/ 146957 h 2057400"/>
              <a:gd name="connsiteX17" fmla="*/ 2979964 w 4718957"/>
              <a:gd name="connsiteY17" fmla="*/ 48985 h 2057400"/>
              <a:gd name="connsiteX18" fmla="*/ 2367643 w 4718957"/>
              <a:gd name="connsiteY18" fmla="*/ 0 h 2057400"/>
              <a:gd name="connsiteX19" fmla="*/ 1828800 w 4718957"/>
              <a:gd name="connsiteY19" fmla="*/ 40821 h 2057400"/>
              <a:gd name="connsiteX20" fmla="*/ 1240971 w 4718957"/>
              <a:gd name="connsiteY20" fmla="*/ 138792 h 2057400"/>
              <a:gd name="connsiteX21" fmla="*/ 751114 w 4718957"/>
              <a:gd name="connsiteY21" fmla="*/ 293914 h 2057400"/>
              <a:gd name="connsiteX22" fmla="*/ 383721 w 4718957"/>
              <a:gd name="connsiteY22" fmla="*/ 489857 h 2057400"/>
              <a:gd name="connsiteX23" fmla="*/ 122464 w 4718957"/>
              <a:gd name="connsiteY23" fmla="*/ 718457 h 2057400"/>
              <a:gd name="connsiteX24" fmla="*/ 0 w 4718957"/>
              <a:gd name="connsiteY24" fmla="*/ 1004207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8957" h="2057400">
                <a:moveTo>
                  <a:pt x="0" y="1004207"/>
                </a:moveTo>
                <a:lnTo>
                  <a:pt x="57150" y="1265464"/>
                </a:lnTo>
                <a:lnTo>
                  <a:pt x="212271" y="1502228"/>
                </a:lnTo>
                <a:lnTo>
                  <a:pt x="612321" y="1730828"/>
                </a:lnTo>
                <a:lnTo>
                  <a:pt x="1110343" y="1926771"/>
                </a:lnTo>
                <a:lnTo>
                  <a:pt x="1706336" y="2024742"/>
                </a:lnTo>
                <a:lnTo>
                  <a:pt x="2343150" y="2057400"/>
                </a:lnTo>
                <a:lnTo>
                  <a:pt x="2955471" y="2016578"/>
                </a:lnTo>
                <a:lnTo>
                  <a:pt x="3559629" y="1918607"/>
                </a:lnTo>
                <a:lnTo>
                  <a:pt x="4073979" y="1747157"/>
                </a:lnTo>
                <a:lnTo>
                  <a:pt x="4449536" y="1518557"/>
                </a:lnTo>
                <a:lnTo>
                  <a:pt x="4661807" y="1257300"/>
                </a:lnTo>
                <a:lnTo>
                  <a:pt x="4718957" y="996042"/>
                </a:lnTo>
                <a:lnTo>
                  <a:pt x="4604657" y="702128"/>
                </a:lnTo>
                <a:lnTo>
                  <a:pt x="4384221" y="506185"/>
                </a:lnTo>
                <a:lnTo>
                  <a:pt x="4016829" y="293914"/>
                </a:lnTo>
                <a:lnTo>
                  <a:pt x="3526971" y="146957"/>
                </a:lnTo>
                <a:lnTo>
                  <a:pt x="2979964" y="48985"/>
                </a:lnTo>
                <a:lnTo>
                  <a:pt x="2367643" y="0"/>
                </a:lnTo>
                <a:lnTo>
                  <a:pt x="1828800" y="40821"/>
                </a:lnTo>
                <a:lnTo>
                  <a:pt x="1240971" y="138792"/>
                </a:lnTo>
                <a:lnTo>
                  <a:pt x="751114" y="293914"/>
                </a:lnTo>
                <a:lnTo>
                  <a:pt x="383721" y="489857"/>
                </a:lnTo>
                <a:lnTo>
                  <a:pt x="122464" y="718457"/>
                </a:lnTo>
                <a:lnTo>
                  <a:pt x="0" y="1004207"/>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p:cNvSpPr/>
          <p:nvPr/>
        </p:nvSpPr>
        <p:spPr>
          <a:xfrm>
            <a:off x="6735535" y="2751364"/>
            <a:ext cx="4743450" cy="1934936"/>
          </a:xfrm>
          <a:custGeom>
            <a:avLst/>
            <a:gdLst>
              <a:gd name="connsiteX0" fmla="*/ 0 w 4743450"/>
              <a:gd name="connsiteY0" fmla="*/ 914400 h 1934936"/>
              <a:gd name="connsiteX1" fmla="*/ 81643 w 4743450"/>
              <a:gd name="connsiteY1" fmla="*/ 1151165 h 1934936"/>
              <a:gd name="connsiteX2" fmla="*/ 244929 w 4743450"/>
              <a:gd name="connsiteY2" fmla="*/ 1412422 h 1934936"/>
              <a:gd name="connsiteX3" fmla="*/ 620486 w 4743450"/>
              <a:gd name="connsiteY3" fmla="*/ 1616529 h 1934936"/>
              <a:gd name="connsiteX4" fmla="*/ 1143000 w 4743450"/>
              <a:gd name="connsiteY4" fmla="*/ 1828800 h 1934936"/>
              <a:gd name="connsiteX5" fmla="*/ 1730829 w 4743450"/>
              <a:gd name="connsiteY5" fmla="*/ 1910443 h 1934936"/>
              <a:gd name="connsiteX6" fmla="*/ 2351315 w 4743450"/>
              <a:gd name="connsiteY6" fmla="*/ 1934936 h 1934936"/>
              <a:gd name="connsiteX7" fmla="*/ 2996293 w 4743450"/>
              <a:gd name="connsiteY7" fmla="*/ 1902279 h 1934936"/>
              <a:gd name="connsiteX8" fmla="*/ 3567793 w 4743450"/>
              <a:gd name="connsiteY8" fmla="*/ 1796143 h 1934936"/>
              <a:gd name="connsiteX9" fmla="*/ 4098472 w 4743450"/>
              <a:gd name="connsiteY9" fmla="*/ 1649186 h 1934936"/>
              <a:gd name="connsiteX10" fmla="*/ 4457700 w 4743450"/>
              <a:gd name="connsiteY10" fmla="*/ 1396093 h 1934936"/>
              <a:gd name="connsiteX11" fmla="*/ 4661808 w 4743450"/>
              <a:gd name="connsiteY11" fmla="*/ 1126672 h 1934936"/>
              <a:gd name="connsiteX12" fmla="*/ 4743450 w 4743450"/>
              <a:gd name="connsiteY12" fmla="*/ 881743 h 1934936"/>
              <a:gd name="connsiteX13" fmla="*/ 4637315 w 4743450"/>
              <a:gd name="connsiteY13" fmla="*/ 595993 h 1934936"/>
              <a:gd name="connsiteX14" fmla="*/ 4384222 w 4743450"/>
              <a:gd name="connsiteY14" fmla="*/ 367393 h 1934936"/>
              <a:gd name="connsiteX15" fmla="*/ 2375808 w 4743450"/>
              <a:gd name="connsiteY15" fmla="*/ 0 h 1934936"/>
              <a:gd name="connsiteX16" fmla="*/ 130629 w 4743450"/>
              <a:gd name="connsiteY16" fmla="*/ 620486 h 1934936"/>
              <a:gd name="connsiteX17" fmla="*/ 24493 w 4743450"/>
              <a:gd name="connsiteY17" fmla="*/ 865415 h 1934936"/>
              <a:gd name="connsiteX18" fmla="*/ 97972 w 4743450"/>
              <a:gd name="connsiteY18" fmla="*/ 1159329 h 193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3450" h="1934936">
                <a:moveTo>
                  <a:pt x="0" y="914400"/>
                </a:moveTo>
                <a:lnTo>
                  <a:pt x="81643" y="1151165"/>
                </a:lnTo>
                <a:lnTo>
                  <a:pt x="244929" y="1412422"/>
                </a:lnTo>
                <a:lnTo>
                  <a:pt x="620486" y="1616529"/>
                </a:lnTo>
                <a:lnTo>
                  <a:pt x="1143000" y="1828800"/>
                </a:lnTo>
                <a:lnTo>
                  <a:pt x="1730829" y="1910443"/>
                </a:lnTo>
                <a:lnTo>
                  <a:pt x="2351315" y="1934936"/>
                </a:lnTo>
                <a:lnTo>
                  <a:pt x="2996293" y="1902279"/>
                </a:lnTo>
                <a:lnTo>
                  <a:pt x="3567793" y="1796143"/>
                </a:lnTo>
                <a:lnTo>
                  <a:pt x="4098472" y="1649186"/>
                </a:lnTo>
                <a:lnTo>
                  <a:pt x="4457700" y="1396093"/>
                </a:lnTo>
                <a:lnTo>
                  <a:pt x="4661808" y="1126672"/>
                </a:lnTo>
                <a:lnTo>
                  <a:pt x="4743450" y="881743"/>
                </a:lnTo>
                <a:lnTo>
                  <a:pt x="4637315" y="595993"/>
                </a:lnTo>
                <a:lnTo>
                  <a:pt x="4384222" y="367393"/>
                </a:lnTo>
                <a:lnTo>
                  <a:pt x="2375808" y="0"/>
                </a:lnTo>
                <a:lnTo>
                  <a:pt x="130629" y="620486"/>
                </a:lnTo>
                <a:lnTo>
                  <a:pt x="24493" y="865415"/>
                </a:lnTo>
                <a:lnTo>
                  <a:pt x="97972" y="1159329"/>
                </a:lnTo>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p:cNvSpPr/>
          <p:nvPr/>
        </p:nvSpPr>
        <p:spPr>
          <a:xfrm>
            <a:off x="6874329" y="2669721"/>
            <a:ext cx="2220686" cy="702128"/>
          </a:xfrm>
          <a:custGeom>
            <a:avLst/>
            <a:gdLst>
              <a:gd name="connsiteX0" fmla="*/ 2204358 w 2204358"/>
              <a:gd name="connsiteY0" fmla="*/ 89807 h 685800"/>
              <a:gd name="connsiteX1" fmla="*/ 0 w 2204358"/>
              <a:gd name="connsiteY1" fmla="*/ 685800 h 685800"/>
              <a:gd name="connsiteX2" fmla="*/ 220436 w 2204358"/>
              <a:gd name="connsiteY2" fmla="*/ 489857 h 685800"/>
              <a:gd name="connsiteX3" fmla="*/ 587829 w 2204358"/>
              <a:gd name="connsiteY3" fmla="*/ 293914 h 685800"/>
              <a:gd name="connsiteX4" fmla="*/ 1069522 w 2204358"/>
              <a:gd name="connsiteY4" fmla="*/ 138792 h 685800"/>
              <a:gd name="connsiteX5" fmla="*/ 1690008 w 2204358"/>
              <a:gd name="connsiteY5" fmla="*/ 40821 h 685800"/>
              <a:gd name="connsiteX6" fmla="*/ 2139043 w 2204358"/>
              <a:gd name="connsiteY6" fmla="*/ 0 h 685800"/>
              <a:gd name="connsiteX7" fmla="*/ 2204358 w 2204358"/>
              <a:gd name="connsiteY7" fmla="*/ 89807 h 685800"/>
              <a:gd name="connsiteX0" fmla="*/ 2220686 w 2220686"/>
              <a:gd name="connsiteY0" fmla="*/ 89807 h 702128"/>
              <a:gd name="connsiteX1" fmla="*/ 0 w 2220686"/>
              <a:gd name="connsiteY1" fmla="*/ 702128 h 702128"/>
              <a:gd name="connsiteX2" fmla="*/ 236764 w 2220686"/>
              <a:gd name="connsiteY2" fmla="*/ 489857 h 702128"/>
              <a:gd name="connsiteX3" fmla="*/ 604157 w 2220686"/>
              <a:gd name="connsiteY3" fmla="*/ 293914 h 702128"/>
              <a:gd name="connsiteX4" fmla="*/ 1085850 w 2220686"/>
              <a:gd name="connsiteY4" fmla="*/ 138792 h 702128"/>
              <a:gd name="connsiteX5" fmla="*/ 1706336 w 2220686"/>
              <a:gd name="connsiteY5" fmla="*/ 40821 h 702128"/>
              <a:gd name="connsiteX6" fmla="*/ 2155371 w 2220686"/>
              <a:gd name="connsiteY6" fmla="*/ 0 h 702128"/>
              <a:gd name="connsiteX7" fmla="*/ 2220686 w 2220686"/>
              <a:gd name="connsiteY7" fmla="*/ 89807 h 70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686" h="702128">
                <a:moveTo>
                  <a:pt x="2220686" y="89807"/>
                </a:moveTo>
                <a:lnTo>
                  <a:pt x="0" y="702128"/>
                </a:lnTo>
                <a:lnTo>
                  <a:pt x="236764" y="489857"/>
                </a:lnTo>
                <a:lnTo>
                  <a:pt x="604157" y="293914"/>
                </a:lnTo>
                <a:lnTo>
                  <a:pt x="1085850" y="138792"/>
                </a:lnTo>
                <a:lnTo>
                  <a:pt x="1706336" y="40821"/>
                </a:lnTo>
                <a:lnTo>
                  <a:pt x="2155371" y="0"/>
                </a:lnTo>
                <a:lnTo>
                  <a:pt x="2220686" y="89807"/>
                </a:ln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8997042" y="2645228"/>
            <a:ext cx="2090057" cy="465365"/>
          </a:xfrm>
          <a:custGeom>
            <a:avLst/>
            <a:gdLst>
              <a:gd name="connsiteX0" fmla="*/ 48985 w 2041071"/>
              <a:gd name="connsiteY0" fmla="*/ 106136 h 473529"/>
              <a:gd name="connsiteX1" fmla="*/ 0 w 2041071"/>
              <a:gd name="connsiteY1" fmla="*/ 0 h 473529"/>
              <a:gd name="connsiteX2" fmla="*/ 579664 w 2041071"/>
              <a:gd name="connsiteY2" fmla="*/ 48986 h 473529"/>
              <a:gd name="connsiteX3" fmla="*/ 1085850 w 2041071"/>
              <a:gd name="connsiteY3" fmla="*/ 130629 h 473529"/>
              <a:gd name="connsiteX4" fmla="*/ 1494064 w 2041071"/>
              <a:gd name="connsiteY4" fmla="*/ 236765 h 473529"/>
              <a:gd name="connsiteX5" fmla="*/ 1698171 w 2041071"/>
              <a:gd name="connsiteY5" fmla="*/ 302079 h 473529"/>
              <a:gd name="connsiteX6" fmla="*/ 2041071 w 2041071"/>
              <a:gd name="connsiteY6" fmla="*/ 473529 h 473529"/>
              <a:gd name="connsiteX7" fmla="*/ 48985 w 2041071"/>
              <a:gd name="connsiteY7" fmla="*/ 106136 h 473529"/>
              <a:gd name="connsiteX0" fmla="*/ 57150 w 2049236"/>
              <a:gd name="connsiteY0" fmla="*/ 106136 h 473529"/>
              <a:gd name="connsiteX1" fmla="*/ 0 w 2049236"/>
              <a:gd name="connsiteY1" fmla="*/ 0 h 473529"/>
              <a:gd name="connsiteX2" fmla="*/ 587829 w 2049236"/>
              <a:gd name="connsiteY2" fmla="*/ 48986 h 473529"/>
              <a:gd name="connsiteX3" fmla="*/ 1094015 w 2049236"/>
              <a:gd name="connsiteY3" fmla="*/ 130629 h 473529"/>
              <a:gd name="connsiteX4" fmla="*/ 1502229 w 2049236"/>
              <a:gd name="connsiteY4" fmla="*/ 236765 h 473529"/>
              <a:gd name="connsiteX5" fmla="*/ 1706336 w 2049236"/>
              <a:gd name="connsiteY5" fmla="*/ 302079 h 473529"/>
              <a:gd name="connsiteX6" fmla="*/ 2049236 w 2049236"/>
              <a:gd name="connsiteY6" fmla="*/ 473529 h 473529"/>
              <a:gd name="connsiteX7" fmla="*/ 57150 w 2049236"/>
              <a:gd name="connsiteY7" fmla="*/ 106136 h 473529"/>
              <a:gd name="connsiteX0" fmla="*/ 97971 w 2090057"/>
              <a:gd name="connsiteY0" fmla="*/ 97972 h 465365"/>
              <a:gd name="connsiteX1" fmla="*/ 0 w 2090057"/>
              <a:gd name="connsiteY1" fmla="*/ 0 h 465365"/>
              <a:gd name="connsiteX2" fmla="*/ 628650 w 2090057"/>
              <a:gd name="connsiteY2" fmla="*/ 40822 h 465365"/>
              <a:gd name="connsiteX3" fmla="*/ 1134836 w 2090057"/>
              <a:gd name="connsiteY3" fmla="*/ 122465 h 465365"/>
              <a:gd name="connsiteX4" fmla="*/ 1543050 w 2090057"/>
              <a:gd name="connsiteY4" fmla="*/ 228601 h 465365"/>
              <a:gd name="connsiteX5" fmla="*/ 1747157 w 2090057"/>
              <a:gd name="connsiteY5" fmla="*/ 293915 h 465365"/>
              <a:gd name="connsiteX6" fmla="*/ 2090057 w 2090057"/>
              <a:gd name="connsiteY6" fmla="*/ 465365 h 465365"/>
              <a:gd name="connsiteX7" fmla="*/ 97971 w 2090057"/>
              <a:gd name="connsiteY7" fmla="*/ 97972 h 4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0057" h="465365">
                <a:moveTo>
                  <a:pt x="97971" y="97972"/>
                </a:moveTo>
                <a:lnTo>
                  <a:pt x="0" y="0"/>
                </a:lnTo>
                <a:lnTo>
                  <a:pt x="628650" y="40822"/>
                </a:lnTo>
                <a:lnTo>
                  <a:pt x="1134836" y="122465"/>
                </a:lnTo>
                <a:lnTo>
                  <a:pt x="1543050" y="228601"/>
                </a:lnTo>
                <a:lnTo>
                  <a:pt x="1747157" y="293915"/>
                </a:lnTo>
                <a:lnTo>
                  <a:pt x="2090057" y="465365"/>
                </a:lnTo>
                <a:lnTo>
                  <a:pt x="97971" y="97972"/>
                </a:ln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a:stCxn id="8" idx="0"/>
            <a:endCxn id="6" idx="4"/>
          </p:cNvCxnSpPr>
          <p:nvPr/>
        </p:nvCxnSpPr>
        <p:spPr>
          <a:xfrm flipH="1">
            <a:off x="7878535" y="2743200"/>
            <a:ext cx="1216478" cy="1836964"/>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a:stCxn id="6" idx="15"/>
            <a:endCxn id="6" idx="8"/>
          </p:cNvCxnSpPr>
          <p:nvPr/>
        </p:nvCxnSpPr>
        <p:spPr>
          <a:xfrm>
            <a:off x="9111343" y="2751364"/>
            <a:ext cx="1191985" cy="1796143"/>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p:cNvCxnSpPr/>
          <p:nvPr/>
        </p:nvCxnSpPr>
        <p:spPr>
          <a:xfrm flipH="1" flipV="1">
            <a:off x="9095014" y="1771650"/>
            <a:ext cx="1" cy="2269672"/>
          </a:xfrm>
          <a:prstGeom prst="line">
            <a:avLst/>
          </a:prstGeom>
          <a:ln w="28575">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9111342" y="1698171"/>
            <a:ext cx="2057401" cy="369332"/>
          </a:xfrm>
          <a:prstGeom prst="rect">
            <a:avLst/>
          </a:prstGeom>
          <a:noFill/>
        </p:spPr>
        <p:txBody>
          <a:bodyPr wrap="square" rtlCol="0">
            <a:spAutoFit/>
          </a:bodyPr>
          <a:lstStyle/>
          <a:p>
            <a:r>
              <a:rPr lang="fr-FR" dirty="0" smtClean="0">
                <a:solidFill>
                  <a:schemeClr val="accent2"/>
                </a:solidFill>
              </a:rPr>
              <a:t>Axe de l’engrenage</a:t>
            </a:r>
            <a:endParaRPr lang="fr-FR" dirty="0">
              <a:solidFill>
                <a:schemeClr val="accent2"/>
              </a:solidFill>
            </a:endParaRPr>
          </a:p>
        </p:txBody>
      </p:sp>
      <p:sp>
        <p:nvSpPr>
          <p:cNvPr id="19" name="Forme libre 18"/>
          <p:cNvSpPr/>
          <p:nvPr/>
        </p:nvSpPr>
        <p:spPr>
          <a:xfrm>
            <a:off x="7380514" y="2726871"/>
            <a:ext cx="1714500" cy="498022"/>
          </a:xfrm>
          <a:custGeom>
            <a:avLst/>
            <a:gdLst>
              <a:gd name="connsiteX0" fmla="*/ 0 w 1714500"/>
              <a:gd name="connsiteY0" fmla="*/ 498022 h 498022"/>
              <a:gd name="connsiteX1" fmla="*/ 220436 w 1714500"/>
              <a:gd name="connsiteY1" fmla="*/ 334736 h 498022"/>
              <a:gd name="connsiteX2" fmla="*/ 538843 w 1714500"/>
              <a:gd name="connsiteY2" fmla="*/ 187779 h 498022"/>
              <a:gd name="connsiteX3" fmla="*/ 898072 w 1714500"/>
              <a:gd name="connsiteY3" fmla="*/ 89807 h 498022"/>
              <a:gd name="connsiteX4" fmla="*/ 1314450 w 1714500"/>
              <a:gd name="connsiteY4" fmla="*/ 24493 h 498022"/>
              <a:gd name="connsiteX5" fmla="*/ 1690007 w 1714500"/>
              <a:gd name="connsiteY5" fmla="*/ 0 h 498022"/>
              <a:gd name="connsiteX6" fmla="*/ 1714500 w 1714500"/>
              <a:gd name="connsiteY6" fmla="*/ 32657 h 498022"/>
              <a:gd name="connsiteX7" fmla="*/ 0 w 1714500"/>
              <a:gd name="connsiteY7" fmla="*/ 498022 h 49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0" h="498022">
                <a:moveTo>
                  <a:pt x="0" y="498022"/>
                </a:moveTo>
                <a:lnTo>
                  <a:pt x="220436" y="334736"/>
                </a:lnTo>
                <a:lnTo>
                  <a:pt x="538843" y="187779"/>
                </a:lnTo>
                <a:lnTo>
                  <a:pt x="898072" y="89807"/>
                </a:lnTo>
                <a:lnTo>
                  <a:pt x="1314450" y="24493"/>
                </a:lnTo>
                <a:lnTo>
                  <a:pt x="1690007" y="0"/>
                </a:lnTo>
                <a:lnTo>
                  <a:pt x="1714500" y="32657"/>
                </a:lnTo>
                <a:lnTo>
                  <a:pt x="0" y="498022"/>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p:cNvCxnSpPr>
            <a:stCxn id="8" idx="6"/>
          </p:cNvCxnSpPr>
          <p:nvPr/>
        </p:nvCxnSpPr>
        <p:spPr>
          <a:xfrm flipH="1" flipV="1">
            <a:off x="9082767" y="2759529"/>
            <a:ext cx="2004332" cy="351064"/>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droit 20"/>
          <p:cNvCxnSpPr>
            <a:endCxn id="6" idx="16"/>
          </p:cNvCxnSpPr>
          <p:nvPr/>
        </p:nvCxnSpPr>
        <p:spPr>
          <a:xfrm flipH="1">
            <a:off x="6866164" y="2755447"/>
            <a:ext cx="2228849" cy="616403"/>
          </a:xfrm>
          <a:prstGeom prst="lin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cxnSp>
      <p:sp>
        <p:nvSpPr>
          <p:cNvPr id="20" name="Forme libre 19"/>
          <p:cNvSpPr/>
          <p:nvPr/>
        </p:nvSpPr>
        <p:spPr>
          <a:xfrm>
            <a:off x="9086851" y="2718707"/>
            <a:ext cx="1641022" cy="342900"/>
          </a:xfrm>
          <a:custGeom>
            <a:avLst/>
            <a:gdLst>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34018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0 w 1616529"/>
              <a:gd name="connsiteY5" fmla="*/ 34018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14288 w 1616529"/>
              <a:gd name="connsiteY5" fmla="*/ 48306 h 326572"/>
              <a:gd name="connsiteX6" fmla="*/ 0 w 1616529"/>
              <a:gd name="connsiteY6" fmla="*/ 0 h 326572"/>
              <a:gd name="connsiteX0" fmla="*/ 0 w 1616529"/>
              <a:gd name="connsiteY0" fmla="*/ 0 h 326572"/>
              <a:gd name="connsiteX1" fmla="*/ 506186 w 1616529"/>
              <a:gd name="connsiteY1" fmla="*/ 32657 h 326572"/>
              <a:gd name="connsiteX2" fmla="*/ 906236 w 1616529"/>
              <a:gd name="connsiteY2" fmla="*/ 97972 h 326572"/>
              <a:gd name="connsiteX3" fmla="*/ 1298121 w 1616529"/>
              <a:gd name="connsiteY3" fmla="*/ 187779 h 326572"/>
              <a:gd name="connsiteX4" fmla="*/ 1616529 w 1616529"/>
              <a:gd name="connsiteY4" fmla="*/ 326572 h 326572"/>
              <a:gd name="connsiteX5" fmla="*/ 14288 w 1616529"/>
              <a:gd name="connsiteY5" fmla="*/ 48306 h 326572"/>
              <a:gd name="connsiteX6" fmla="*/ 0 w 1616529"/>
              <a:gd name="connsiteY6" fmla="*/ 0 h 326572"/>
              <a:gd name="connsiteX0" fmla="*/ 0 w 1657350"/>
              <a:gd name="connsiteY0" fmla="*/ 0 h 351064"/>
              <a:gd name="connsiteX1" fmla="*/ 506186 w 1657350"/>
              <a:gd name="connsiteY1" fmla="*/ 32657 h 351064"/>
              <a:gd name="connsiteX2" fmla="*/ 906236 w 1657350"/>
              <a:gd name="connsiteY2" fmla="*/ 97972 h 351064"/>
              <a:gd name="connsiteX3" fmla="*/ 1298121 w 1657350"/>
              <a:gd name="connsiteY3" fmla="*/ 187779 h 351064"/>
              <a:gd name="connsiteX4" fmla="*/ 1657350 w 1657350"/>
              <a:gd name="connsiteY4" fmla="*/ 351064 h 351064"/>
              <a:gd name="connsiteX5" fmla="*/ 14288 w 1657350"/>
              <a:gd name="connsiteY5" fmla="*/ 48306 h 351064"/>
              <a:gd name="connsiteX6" fmla="*/ 0 w 1657350"/>
              <a:gd name="connsiteY6" fmla="*/ 0 h 351064"/>
              <a:gd name="connsiteX0" fmla="*/ 0 w 1641022"/>
              <a:gd name="connsiteY0" fmla="*/ 0 h 342900"/>
              <a:gd name="connsiteX1" fmla="*/ 506186 w 1641022"/>
              <a:gd name="connsiteY1" fmla="*/ 32657 h 342900"/>
              <a:gd name="connsiteX2" fmla="*/ 906236 w 1641022"/>
              <a:gd name="connsiteY2" fmla="*/ 97972 h 342900"/>
              <a:gd name="connsiteX3" fmla="*/ 1298121 w 1641022"/>
              <a:gd name="connsiteY3" fmla="*/ 187779 h 342900"/>
              <a:gd name="connsiteX4" fmla="*/ 1641022 w 1641022"/>
              <a:gd name="connsiteY4" fmla="*/ 342900 h 342900"/>
              <a:gd name="connsiteX5" fmla="*/ 14288 w 1641022"/>
              <a:gd name="connsiteY5" fmla="*/ 48306 h 342900"/>
              <a:gd name="connsiteX6" fmla="*/ 0 w 1641022"/>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022" h="342900">
                <a:moveTo>
                  <a:pt x="0" y="0"/>
                </a:moveTo>
                <a:lnTo>
                  <a:pt x="506186" y="32657"/>
                </a:lnTo>
                <a:lnTo>
                  <a:pt x="906236" y="97972"/>
                </a:lnTo>
                <a:lnTo>
                  <a:pt x="1298121" y="187779"/>
                </a:lnTo>
                <a:lnTo>
                  <a:pt x="1641022" y="342900"/>
                </a:lnTo>
                <a:cubicBezTo>
                  <a:pt x="1129167" y="239032"/>
                  <a:pt x="507093" y="123598"/>
                  <a:pt x="14288" y="48306"/>
                </a:cubicBez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7331529" y="2759529"/>
            <a:ext cx="3600450" cy="1461407"/>
          </a:xfrm>
          <a:custGeom>
            <a:avLst/>
            <a:gdLst>
              <a:gd name="connsiteX0" fmla="*/ 1755321 w 3600450"/>
              <a:gd name="connsiteY0" fmla="*/ 0 h 1461407"/>
              <a:gd name="connsiteX1" fmla="*/ 32657 w 3600450"/>
              <a:gd name="connsiteY1" fmla="*/ 473528 h 1461407"/>
              <a:gd name="connsiteX2" fmla="*/ 0 w 3600450"/>
              <a:gd name="connsiteY2" fmla="*/ 685800 h 1461407"/>
              <a:gd name="connsiteX3" fmla="*/ 40821 w 3600450"/>
              <a:gd name="connsiteY3" fmla="*/ 906235 h 1461407"/>
              <a:gd name="connsiteX4" fmla="*/ 212271 w 3600450"/>
              <a:gd name="connsiteY4" fmla="*/ 1077685 h 1461407"/>
              <a:gd name="connsiteX5" fmla="*/ 383721 w 3600450"/>
              <a:gd name="connsiteY5" fmla="*/ 1208314 h 1461407"/>
              <a:gd name="connsiteX6" fmla="*/ 857250 w 3600450"/>
              <a:gd name="connsiteY6" fmla="*/ 1363435 h 1461407"/>
              <a:gd name="connsiteX7" fmla="*/ 1298121 w 3600450"/>
              <a:gd name="connsiteY7" fmla="*/ 1436914 h 1461407"/>
              <a:gd name="connsiteX8" fmla="*/ 1755321 w 3600450"/>
              <a:gd name="connsiteY8" fmla="*/ 1461407 h 1461407"/>
              <a:gd name="connsiteX9" fmla="*/ 2228850 w 3600450"/>
              <a:gd name="connsiteY9" fmla="*/ 1436914 h 1461407"/>
              <a:gd name="connsiteX10" fmla="*/ 2686050 w 3600450"/>
              <a:gd name="connsiteY10" fmla="*/ 1371600 h 1461407"/>
              <a:gd name="connsiteX11" fmla="*/ 3102428 w 3600450"/>
              <a:gd name="connsiteY11" fmla="*/ 1224642 h 1461407"/>
              <a:gd name="connsiteX12" fmla="*/ 3388178 w 3600450"/>
              <a:gd name="connsiteY12" fmla="*/ 1053192 h 1461407"/>
              <a:gd name="connsiteX13" fmla="*/ 3551464 w 3600450"/>
              <a:gd name="connsiteY13" fmla="*/ 857250 h 1461407"/>
              <a:gd name="connsiteX14" fmla="*/ 3600450 w 3600450"/>
              <a:gd name="connsiteY14" fmla="*/ 661307 h 1461407"/>
              <a:gd name="connsiteX15" fmla="*/ 3543300 w 3600450"/>
              <a:gd name="connsiteY15" fmla="*/ 465364 h 1461407"/>
              <a:gd name="connsiteX16" fmla="*/ 3355521 w 3600450"/>
              <a:gd name="connsiteY16" fmla="*/ 277585 h 1461407"/>
              <a:gd name="connsiteX17" fmla="*/ 1755321 w 3600450"/>
              <a:gd name="connsiteY17" fmla="*/ 0 h 14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450" h="1461407">
                <a:moveTo>
                  <a:pt x="1755321" y="0"/>
                </a:moveTo>
                <a:lnTo>
                  <a:pt x="32657" y="473528"/>
                </a:lnTo>
                <a:lnTo>
                  <a:pt x="0" y="685800"/>
                </a:lnTo>
                <a:lnTo>
                  <a:pt x="40821" y="906235"/>
                </a:lnTo>
                <a:lnTo>
                  <a:pt x="212271" y="1077685"/>
                </a:lnTo>
                <a:lnTo>
                  <a:pt x="383721" y="1208314"/>
                </a:lnTo>
                <a:lnTo>
                  <a:pt x="857250" y="1363435"/>
                </a:lnTo>
                <a:lnTo>
                  <a:pt x="1298121" y="1436914"/>
                </a:lnTo>
                <a:lnTo>
                  <a:pt x="1755321" y="1461407"/>
                </a:lnTo>
                <a:lnTo>
                  <a:pt x="2228850" y="1436914"/>
                </a:lnTo>
                <a:lnTo>
                  <a:pt x="2686050" y="1371600"/>
                </a:lnTo>
                <a:lnTo>
                  <a:pt x="3102428" y="1224642"/>
                </a:lnTo>
                <a:lnTo>
                  <a:pt x="3388178" y="1053192"/>
                </a:lnTo>
                <a:lnTo>
                  <a:pt x="3551464" y="857250"/>
                </a:lnTo>
                <a:lnTo>
                  <a:pt x="3600450" y="661307"/>
                </a:lnTo>
                <a:lnTo>
                  <a:pt x="3543300" y="465364"/>
                </a:lnTo>
                <a:lnTo>
                  <a:pt x="3355521" y="277585"/>
                </a:lnTo>
                <a:lnTo>
                  <a:pt x="1755321"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p:cNvSpPr/>
          <p:nvPr/>
        </p:nvSpPr>
        <p:spPr>
          <a:xfrm>
            <a:off x="7323364" y="2694214"/>
            <a:ext cx="3600450" cy="1518557"/>
          </a:xfrm>
          <a:custGeom>
            <a:avLst/>
            <a:gdLst>
              <a:gd name="connsiteX0" fmla="*/ 48986 w 3600450"/>
              <a:gd name="connsiteY0" fmla="*/ 538843 h 1518557"/>
              <a:gd name="connsiteX1" fmla="*/ 0 w 3600450"/>
              <a:gd name="connsiteY1" fmla="*/ 775607 h 1518557"/>
              <a:gd name="connsiteX2" fmla="*/ 57150 w 3600450"/>
              <a:gd name="connsiteY2" fmla="*/ 987879 h 1518557"/>
              <a:gd name="connsiteX3" fmla="*/ 187779 w 3600450"/>
              <a:gd name="connsiteY3" fmla="*/ 1110343 h 1518557"/>
              <a:gd name="connsiteX4" fmla="*/ 400050 w 3600450"/>
              <a:gd name="connsiteY4" fmla="*/ 1265465 h 1518557"/>
              <a:gd name="connsiteX5" fmla="*/ 669472 w 3600450"/>
              <a:gd name="connsiteY5" fmla="*/ 1363436 h 1518557"/>
              <a:gd name="connsiteX6" fmla="*/ 947057 w 3600450"/>
              <a:gd name="connsiteY6" fmla="*/ 1445079 h 1518557"/>
              <a:gd name="connsiteX7" fmla="*/ 1240972 w 3600450"/>
              <a:gd name="connsiteY7" fmla="*/ 1494065 h 1518557"/>
              <a:gd name="connsiteX8" fmla="*/ 1755322 w 3600450"/>
              <a:gd name="connsiteY8" fmla="*/ 1518557 h 1518557"/>
              <a:gd name="connsiteX9" fmla="*/ 2212522 w 3600450"/>
              <a:gd name="connsiteY9" fmla="*/ 1502229 h 1518557"/>
              <a:gd name="connsiteX10" fmla="*/ 2710543 w 3600450"/>
              <a:gd name="connsiteY10" fmla="*/ 1445079 h 1518557"/>
              <a:gd name="connsiteX11" fmla="*/ 3086100 w 3600450"/>
              <a:gd name="connsiteY11" fmla="*/ 1298122 h 1518557"/>
              <a:gd name="connsiteX12" fmla="*/ 3371850 w 3600450"/>
              <a:gd name="connsiteY12" fmla="*/ 1134836 h 1518557"/>
              <a:gd name="connsiteX13" fmla="*/ 3551465 w 3600450"/>
              <a:gd name="connsiteY13" fmla="*/ 955222 h 1518557"/>
              <a:gd name="connsiteX14" fmla="*/ 3600450 w 3600450"/>
              <a:gd name="connsiteY14" fmla="*/ 742950 h 1518557"/>
              <a:gd name="connsiteX15" fmla="*/ 3559629 w 3600450"/>
              <a:gd name="connsiteY15" fmla="*/ 514350 h 1518557"/>
              <a:gd name="connsiteX16" fmla="*/ 3371850 w 3600450"/>
              <a:gd name="connsiteY16" fmla="*/ 342900 h 1518557"/>
              <a:gd name="connsiteX17" fmla="*/ 3143250 w 3600450"/>
              <a:gd name="connsiteY17" fmla="*/ 236765 h 1518557"/>
              <a:gd name="connsiteX18" fmla="*/ 2661557 w 3600450"/>
              <a:gd name="connsiteY18" fmla="*/ 97972 h 1518557"/>
              <a:gd name="connsiteX19" fmla="*/ 2237015 w 3600450"/>
              <a:gd name="connsiteY19" fmla="*/ 24493 h 1518557"/>
              <a:gd name="connsiteX20" fmla="*/ 1779815 w 3600450"/>
              <a:gd name="connsiteY20" fmla="*/ 0 h 1518557"/>
              <a:gd name="connsiteX21" fmla="*/ 1355272 w 3600450"/>
              <a:gd name="connsiteY21" fmla="*/ 32657 h 1518557"/>
              <a:gd name="connsiteX22" fmla="*/ 906236 w 3600450"/>
              <a:gd name="connsiteY22" fmla="*/ 114300 h 1518557"/>
              <a:gd name="connsiteX23" fmla="*/ 555172 w 3600450"/>
              <a:gd name="connsiteY23" fmla="*/ 212272 h 1518557"/>
              <a:gd name="connsiteX24" fmla="*/ 244929 w 3600450"/>
              <a:gd name="connsiteY24" fmla="*/ 367393 h 1518557"/>
              <a:gd name="connsiteX25" fmla="*/ 48986 w 3600450"/>
              <a:gd name="connsiteY25" fmla="*/ 538843 h 151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00450" h="1518557">
                <a:moveTo>
                  <a:pt x="48986" y="538843"/>
                </a:moveTo>
                <a:lnTo>
                  <a:pt x="0" y="775607"/>
                </a:lnTo>
                <a:lnTo>
                  <a:pt x="57150" y="987879"/>
                </a:lnTo>
                <a:lnTo>
                  <a:pt x="187779" y="1110343"/>
                </a:lnTo>
                <a:lnTo>
                  <a:pt x="400050" y="1265465"/>
                </a:lnTo>
                <a:lnTo>
                  <a:pt x="669472" y="1363436"/>
                </a:lnTo>
                <a:lnTo>
                  <a:pt x="947057" y="1445079"/>
                </a:lnTo>
                <a:lnTo>
                  <a:pt x="1240972" y="1494065"/>
                </a:lnTo>
                <a:lnTo>
                  <a:pt x="1755322" y="1518557"/>
                </a:lnTo>
                <a:lnTo>
                  <a:pt x="2212522" y="1502229"/>
                </a:lnTo>
                <a:lnTo>
                  <a:pt x="2710543" y="1445079"/>
                </a:lnTo>
                <a:lnTo>
                  <a:pt x="3086100" y="1298122"/>
                </a:lnTo>
                <a:lnTo>
                  <a:pt x="3371850" y="1134836"/>
                </a:lnTo>
                <a:lnTo>
                  <a:pt x="3551465" y="955222"/>
                </a:lnTo>
                <a:lnTo>
                  <a:pt x="3600450" y="742950"/>
                </a:lnTo>
                <a:lnTo>
                  <a:pt x="3559629" y="514350"/>
                </a:lnTo>
                <a:lnTo>
                  <a:pt x="3371850" y="342900"/>
                </a:lnTo>
                <a:lnTo>
                  <a:pt x="3143250" y="236765"/>
                </a:lnTo>
                <a:lnTo>
                  <a:pt x="2661557" y="97972"/>
                </a:lnTo>
                <a:lnTo>
                  <a:pt x="2237015" y="24493"/>
                </a:lnTo>
                <a:lnTo>
                  <a:pt x="1779815" y="0"/>
                </a:lnTo>
                <a:lnTo>
                  <a:pt x="1355272" y="32657"/>
                </a:lnTo>
                <a:lnTo>
                  <a:pt x="906236" y="114300"/>
                </a:lnTo>
                <a:lnTo>
                  <a:pt x="555172" y="212272"/>
                </a:lnTo>
                <a:lnTo>
                  <a:pt x="244929" y="367393"/>
                </a:lnTo>
                <a:lnTo>
                  <a:pt x="48986" y="538843"/>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p:cNvCxnSpPr/>
          <p:nvPr/>
        </p:nvCxnSpPr>
        <p:spPr>
          <a:xfrm>
            <a:off x="6791665" y="2457450"/>
            <a:ext cx="401071" cy="604157"/>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6078310" y="1605838"/>
            <a:ext cx="2604407" cy="1200329"/>
          </a:xfrm>
          <a:prstGeom prst="rect">
            <a:avLst/>
          </a:prstGeom>
          <a:noFill/>
        </p:spPr>
        <p:txBody>
          <a:bodyPr wrap="square" rtlCol="0">
            <a:spAutoFit/>
          </a:bodyPr>
          <a:lstStyle/>
          <a:p>
            <a:r>
              <a:rPr lang="fr-FR" b="1" dirty="0" smtClean="0">
                <a:solidFill>
                  <a:schemeClr val="accent1">
                    <a:lumMod val="75000"/>
                  </a:schemeClr>
                </a:solidFill>
              </a:rPr>
              <a:t>Cône de tête </a:t>
            </a:r>
            <a:r>
              <a:rPr lang="fr-FR" dirty="0" smtClean="0">
                <a:solidFill>
                  <a:schemeClr val="accent1">
                    <a:lumMod val="75000"/>
                  </a:schemeClr>
                </a:solidFill>
              </a:rPr>
              <a:t>: </a:t>
            </a:r>
          </a:p>
          <a:p>
            <a:r>
              <a:rPr lang="fr-FR" dirty="0" smtClean="0">
                <a:solidFill>
                  <a:schemeClr val="accent1">
                    <a:lumMod val="75000"/>
                  </a:schemeClr>
                </a:solidFill>
              </a:rPr>
              <a:t>Les contours de cette surface sont représentées sur le dessin</a:t>
            </a:r>
            <a:endParaRPr lang="fr-FR" dirty="0">
              <a:solidFill>
                <a:schemeClr val="accent1">
                  <a:lumMod val="75000"/>
                </a:schemeClr>
              </a:solidFill>
            </a:endParaRPr>
          </a:p>
        </p:txBody>
      </p:sp>
      <p:sp>
        <p:nvSpPr>
          <p:cNvPr id="9" name="Espace réservé de la date 8"/>
          <p:cNvSpPr>
            <a:spLocks noGrp="1"/>
          </p:cNvSpPr>
          <p:nvPr>
            <p:ph type="dt" sz="half" idx="10"/>
          </p:nvPr>
        </p:nvSpPr>
        <p:spPr/>
        <p:txBody>
          <a:bodyPr/>
          <a:lstStyle/>
          <a:p>
            <a:fld id="{E3234E93-2609-4342-AB4E-5B0089E7B436}" type="datetime7">
              <a:rPr lang="en-US" smtClean="0"/>
              <a:t>Nov-18</a:t>
            </a:fld>
            <a:endParaRPr lang="en-US"/>
          </a:p>
        </p:txBody>
      </p:sp>
      <p:sp>
        <p:nvSpPr>
          <p:cNvPr id="11" name="Espace réservé du pied de page 10"/>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872318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67</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e la date 3"/>
          <p:cNvSpPr>
            <a:spLocks noGrp="1"/>
          </p:cNvSpPr>
          <p:nvPr>
            <p:ph type="dt" sz="half" idx="10"/>
          </p:nvPr>
        </p:nvSpPr>
        <p:spPr/>
        <p:txBody>
          <a:bodyPr/>
          <a:lstStyle/>
          <a:p>
            <a:fld id="{D55F0D1B-11D3-4CFE-B0DF-A9EF2AE3D551}"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827973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68</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ZoneTexte 12"/>
          <p:cNvSpPr txBox="1"/>
          <p:nvPr/>
        </p:nvSpPr>
        <p:spPr>
          <a:xfrm>
            <a:off x="7690757" y="1379764"/>
            <a:ext cx="3233057" cy="923330"/>
          </a:xfrm>
          <a:prstGeom prst="rect">
            <a:avLst/>
          </a:prstGeom>
          <a:noFill/>
        </p:spPr>
        <p:txBody>
          <a:bodyPr wrap="square" rtlCol="0">
            <a:spAutoFit/>
          </a:bodyPr>
          <a:lstStyle/>
          <a:p>
            <a:r>
              <a:rPr lang="fr-FR" dirty="0" smtClean="0"/>
              <a:t>Avant de continuer vous devrez faire une bonne inspection du dessin !!!! </a:t>
            </a:r>
            <a:endParaRPr lang="fr-FR" dirty="0"/>
          </a:p>
        </p:txBody>
      </p:sp>
      <p:sp>
        <p:nvSpPr>
          <p:cNvPr id="4" name="Espace réservé de la date 3"/>
          <p:cNvSpPr>
            <a:spLocks noGrp="1"/>
          </p:cNvSpPr>
          <p:nvPr>
            <p:ph type="dt" sz="half" idx="10"/>
          </p:nvPr>
        </p:nvSpPr>
        <p:spPr/>
        <p:txBody>
          <a:bodyPr/>
          <a:lstStyle/>
          <a:p>
            <a:fld id="{E7C37F83-4F62-47F2-9A9B-1BBCD732D89E}"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386251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69</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orme libre 35"/>
          <p:cNvSpPr/>
          <p:nvPr/>
        </p:nvSpPr>
        <p:spPr>
          <a:xfrm>
            <a:off x="11305314" y="2465614"/>
            <a:ext cx="483915" cy="3094265"/>
          </a:xfrm>
          <a:custGeom>
            <a:avLst/>
            <a:gdLst>
              <a:gd name="connsiteX0" fmla="*/ 10386 w 483915"/>
              <a:gd name="connsiteY0" fmla="*/ 0 h 3094265"/>
              <a:gd name="connsiteX1" fmla="*/ 483915 w 483915"/>
              <a:gd name="connsiteY1" fmla="*/ 1543050 h 3094265"/>
              <a:gd name="connsiteX2" fmla="*/ 2222 w 483915"/>
              <a:gd name="connsiteY2" fmla="*/ 3094265 h 3094265"/>
              <a:gd name="connsiteX3" fmla="*/ 10386 w 483915"/>
              <a:gd name="connsiteY3" fmla="*/ 0 h 3094265"/>
            </a:gdLst>
            <a:ahLst/>
            <a:cxnLst>
              <a:cxn ang="0">
                <a:pos x="connsiteX0" y="connsiteY0"/>
              </a:cxn>
              <a:cxn ang="0">
                <a:pos x="connsiteX1" y="connsiteY1"/>
              </a:cxn>
              <a:cxn ang="0">
                <a:pos x="connsiteX2" y="connsiteY2"/>
              </a:cxn>
              <a:cxn ang="0">
                <a:pos x="connsiteX3" y="connsiteY3"/>
              </a:cxn>
            </a:cxnLst>
            <a:rect l="l" t="t" r="r" b="b"/>
            <a:pathLst>
              <a:path w="483915" h="3094265">
                <a:moveTo>
                  <a:pt x="10386" y="0"/>
                </a:moveTo>
                <a:lnTo>
                  <a:pt x="483915" y="1543050"/>
                </a:lnTo>
                <a:lnTo>
                  <a:pt x="2222" y="3094265"/>
                </a:lnTo>
                <a:cubicBezTo>
                  <a:pt x="-500" y="2062843"/>
                  <a:pt x="-3221" y="1031422"/>
                  <a:pt x="10386" y="0"/>
                </a:cubicBez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7" name="Forme libre 36"/>
          <p:cNvSpPr/>
          <p:nvPr/>
        </p:nvSpPr>
        <p:spPr>
          <a:xfrm>
            <a:off x="11495314" y="3045279"/>
            <a:ext cx="302079" cy="1967592"/>
          </a:xfrm>
          <a:custGeom>
            <a:avLst/>
            <a:gdLst>
              <a:gd name="connsiteX0" fmla="*/ 0 w 302079"/>
              <a:gd name="connsiteY0" fmla="*/ 0 h 1967592"/>
              <a:gd name="connsiteX1" fmla="*/ 302079 w 302079"/>
              <a:gd name="connsiteY1" fmla="*/ 963385 h 1967592"/>
              <a:gd name="connsiteX2" fmla="*/ 0 w 302079"/>
              <a:gd name="connsiteY2" fmla="*/ 1967592 h 1967592"/>
              <a:gd name="connsiteX3" fmla="*/ 0 w 302079"/>
              <a:gd name="connsiteY3" fmla="*/ 0 h 1967592"/>
            </a:gdLst>
            <a:ahLst/>
            <a:cxnLst>
              <a:cxn ang="0">
                <a:pos x="connsiteX0" y="connsiteY0"/>
              </a:cxn>
              <a:cxn ang="0">
                <a:pos x="connsiteX1" y="connsiteY1"/>
              </a:cxn>
              <a:cxn ang="0">
                <a:pos x="connsiteX2" y="connsiteY2"/>
              </a:cxn>
              <a:cxn ang="0">
                <a:pos x="connsiteX3" y="connsiteY3"/>
              </a:cxn>
            </a:cxnLst>
            <a:rect l="l" t="t" r="r" b="b"/>
            <a:pathLst>
              <a:path w="302079" h="1967592">
                <a:moveTo>
                  <a:pt x="0" y="0"/>
                </a:moveTo>
                <a:lnTo>
                  <a:pt x="302079" y="963385"/>
                </a:lnTo>
                <a:lnTo>
                  <a:pt x="0" y="1967592"/>
                </a:ln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orme libre 3"/>
          <p:cNvSpPr/>
          <p:nvPr/>
        </p:nvSpPr>
        <p:spPr>
          <a:xfrm>
            <a:off x="11299371" y="2449286"/>
            <a:ext cx="195943" cy="3110593"/>
          </a:xfrm>
          <a:custGeom>
            <a:avLst/>
            <a:gdLst>
              <a:gd name="connsiteX0" fmla="*/ 0 w 195943"/>
              <a:gd name="connsiteY0" fmla="*/ 0 h 3110593"/>
              <a:gd name="connsiteX1" fmla="*/ 195943 w 195943"/>
              <a:gd name="connsiteY1" fmla="*/ 587828 h 3110593"/>
              <a:gd name="connsiteX2" fmla="*/ 187779 w 195943"/>
              <a:gd name="connsiteY2" fmla="*/ 2555421 h 3110593"/>
              <a:gd name="connsiteX3" fmla="*/ 0 w 195943"/>
              <a:gd name="connsiteY3" fmla="*/ 3110593 h 3110593"/>
              <a:gd name="connsiteX4" fmla="*/ 0 w 195943"/>
              <a:gd name="connsiteY4" fmla="*/ 0 h 311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3110593">
                <a:moveTo>
                  <a:pt x="0" y="0"/>
                </a:moveTo>
                <a:lnTo>
                  <a:pt x="195943" y="587828"/>
                </a:lnTo>
                <a:cubicBezTo>
                  <a:pt x="193222" y="1243692"/>
                  <a:pt x="190500" y="1899557"/>
                  <a:pt x="187779" y="2555421"/>
                </a:cubicBezTo>
                <a:lnTo>
                  <a:pt x="0" y="311059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5"/>
          <p:cNvSpPr txBox="1"/>
          <p:nvPr/>
        </p:nvSpPr>
        <p:spPr>
          <a:xfrm>
            <a:off x="8913385" y="1378096"/>
            <a:ext cx="2037129" cy="646331"/>
          </a:xfrm>
          <a:prstGeom prst="rect">
            <a:avLst/>
          </a:prstGeom>
          <a:noFill/>
        </p:spPr>
        <p:txBody>
          <a:bodyPr wrap="square" rtlCol="0">
            <a:spAutoFit/>
          </a:bodyPr>
          <a:lstStyle/>
          <a:p>
            <a:r>
              <a:rPr lang="fr-FR" dirty="0" smtClean="0">
                <a:solidFill>
                  <a:schemeClr val="accent1"/>
                </a:solidFill>
              </a:rPr>
              <a:t>Contour visible du cône de tête</a:t>
            </a:r>
            <a:endParaRPr lang="en-US" dirty="0">
              <a:solidFill>
                <a:schemeClr val="accent1"/>
              </a:solidFill>
            </a:endParaRPr>
          </a:p>
        </p:txBody>
      </p:sp>
      <p:cxnSp>
        <p:nvCxnSpPr>
          <p:cNvPr id="18" name="Connecteur droit avec flèche 17"/>
          <p:cNvCxnSpPr/>
          <p:nvPr/>
        </p:nvCxnSpPr>
        <p:spPr>
          <a:xfrm>
            <a:off x="10082892" y="1970979"/>
            <a:ext cx="1159329" cy="8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Espace réservé de la date 5"/>
          <p:cNvSpPr>
            <a:spLocks noGrp="1"/>
          </p:cNvSpPr>
          <p:nvPr>
            <p:ph type="dt" sz="half" idx="10"/>
          </p:nvPr>
        </p:nvSpPr>
        <p:spPr/>
        <p:txBody>
          <a:bodyPr/>
          <a:lstStyle/>
          <a:p>
            <a:fld id="{3ED0AEAC-1CC4-47FD-A631-57D591D92324}"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613496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1134" b="10700"/>
          <a:stretch/>
        </p:blipFill>
        <p:spPr bwMode="auto">
          <a:xfrm rot="2041550">
            <a:off x="7675342" y="2207892"/>
            <a:ext cx="2944849" cy="2390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5875638" cy="1325563"/>
          </a:xfrm>
        </p:spPr>
        <p:txBody>
          <a:bodyPr>
            <a:normAutofit/>
          </a:bodyPr>
          <a:lstStyle/>
          <a:p>
            <a:r>
              <a:rPr lang="fr-FR" sz="4000" dirty="0" smtClean="0"/>
              <a:t>Les trois catégories des pièces de transmission</a:t>
            </a:r>
            <a:endParaRPr lang="en-US" sz="4000" dirty="0"/>
          </a:p>
        </p:txBody>
      </p:sp>
      <p:sp>
        <p:nvSpPr>
          <p:cNvPr id="3" name="Content Placeholder 2"/>
          <p:cNvSpPr>
            <a:spLocks noGrp="1"/>
          </p:cNvSpPr>
          <p:nvPr>
            <p:ph idx="1"/>
          </p:nvPr>
        </p:nvSpPr>
        <p:spPr>
          <a:xfrm>
            <a:off x="838200" y="1427083"/>
            <a:ext cx="10515600" cy="4786472"/>
          </a:xfrm>
        </p:spPr>
        <p:txBody>
          <a:bodyPr/>
          <a:lstStyle/>
          <a:p>
            <a:pPr marL="514350" indent="-514350">
              <a:lnSpc>
                <a:spcPct val="150000"/>
              </a:lnSpc>
              <a:buAutoNum type="arabicPeriod"/>
            </a:pPr>
            <a:r>
              <a:rPr lang="fr-FR" dirty="0" smtClean="0"/>
              <a:t>Par poulies-courroie</a:t>
            </a:r>
          </a:p>
          <a:p>
            <a:pPr marL="514350" indent="-514350">
              <a:lnSpc>
                <a:spcPct val="150000"/>
              </a:lnSpc>
              <a:buAutoNum type="arabicPeriod"/>
            </a:pPr>
            <a:r>
              <a:rPr lang="fr-FR" dirty="0" smtClean="0"/>
              <a:t>Par chaîne</a:t>
            </a:r>
          </a:p>
          <a:p>
            <a:pPr marL="514350" indent="-514350">
              <a:lnSpc>
                <a:spcPct val="150000"/>
              </a:lnSpc>
              <a:buAutoNum type="arabicPeriod"/>
            </a:pPr>
            <a:r>
              <a:rPr lang="fr-FR" dirty="0" smtClean="0"/>
              <a:t>Par engrenages</a:t>
            </a:r>
            <a:endParaRPr lang="en-US" dirty="0"/>
          </a:p>
        </p:txBody>
      </p:sp>
      <p:pic>
        <p:nvPicPr>
          <p:cNvPr id="4" name="Picture 3"/>
          <p:cNvPicPr>
            <a:picLocks noChangeAspect="1"/>
          </p:cNvPicPr>
          <p:nvPr/>
        </p:nvPicPr>
        <p:blipFill rotWithShape="1">
          <a:blip r:embed="rId3"/>
          <a:srcRect l="1918" t="1825" r="53695" b="11542"/>
          <a:stretch/>
        </p:blipFill>
        <p:spPr>
          <a:xfrm>
            <a:off x="6519460" y="239667"/>
            <a:ext cx="2447926" cy="2305050"/>
          </a:xfrm>
          <a:prstGeom prst="rect">
            <a:avLst/>
          </a:prstGeom>
        </p:spPr>
      </p:pic>
      <p:pic>
        <p:nvPicPr>
          <p:cNvPr id="6" name="Picture 5"/>
          <p:cNvPicPr>
            <a:picLocks noChangeAspect="1"/>
          </p:cNvPicPr>
          <p:nvPr/>
        </p:nvPicPr>
        <p:blipFill>
          <a:blip r:embed="rId4"/>
          <a:stretch>
            <a:fillRect/>
          </a:stretch>
        </p:blipFill>
        <p:spPr>
          <a:xfrm>
            <a:off x="6013620" y="4498635"/>
            <a:ext cx="1869344" cy="2333273"/>
          </a:xfrm>
          <a:prstGeom prst="rect">
            <a:avLst/>
          </a:prstGeom>
        </p:spPr>
      </p:pic>
      <p:pic>
        <p:nvPicPr>
          <p:cNvPr id="7" name="Picture 6"/>
          <p:cNvPicPr>
            <a:picLocks noChangeAspect="1"/>
          </p:cNvPicPr>
          <p:nvPr/>
        </p:nvPicPr>
        <p:blipFill>
          <a:blip r:embed="rId5"/>
          <a:stretch>
            <a:fillRect/>
          </a:stretch>
        </p:blipFill>
        <p:spPr>
          <a:xfrm>
            <a:off x="8021360" y="4548635"/>
            <a:ext cx="1666410" cy="2204775"/>
          </a:xfrm>
          <a:prstGeom prst="rect">
            <a:avLst/>
          </a:prstGeom>
        </p:spPr>
      </p:pic>
      <p:pic>
        <p:nvPicPr>
          <p:cNvPr id="8" name="Picture 7"/>
          <p:cNvPicPr>
            <a:picLocks noChangeAspect="1"/>
          </p:cNvPicPr>
          <p:nvPr/>
        </p:nvPicPr>
        <p:blipFill rotWithShape="1">
          <a:blip r:embed="rId6"/>
          <a:srcRect t="17216" r="9863" b="10585"/>
          <a:stretch/>
        </p:blipFill>
        <p:spPr>
          <a:xfrm>
            <a:off x="9687770" y="4548635"/>
            <a:ext cx="2212814" cy="2047479"/>
          </a:xfrm>
          <a:prstGeom prst="rect">
            <a:avLst/>
          </a:prstGeom>
        </p:spPr>
      </p:pic>
      <p:sp>
        <p:nvSpPr>
          <p:cNvPr id="9" name="TextBox 8"/>
          <p:cNvSpPr txBox="1"/>
          <p:nvPr/>
        </p:nvSpPr>
        <p:spPr>
          <a:xfrm>
            <a:off x="11430513" y="4909954"/>
            <a:ext cx="947351" cy="307777"/>
          </a:xfrm>
          <a:prstGeom prst="rect">
            <a:avLst/>
          </a:prstGeom>
          <a:noFill/>
        </p:spPr>
        <p:txBody>
          <a:bodyPr wrap="square" rtlCol="0">
            <a:spAutoFit/>
          </a:bodyPr>
          <a:lstStyle/>
          <a:p>
            <a:r>
              <a:rPr lang="fr-FR" sz="1400" dirty="0" smtClean="0"/>
              <a:t>Pignon</a:t>
            </a:r>
            <a:endParaRPr lang="en-US" sz="1400" dirty="0"/>
          </a:p>
        </p:txBody>
      </p:sp>
      <p:sp>
        <p:nvSpPr>
          <p:cNvPr id="10" name="TextBox 9"/>
          <p:cNvSpPr txBox="1"/>
          <p:nvPr/>
        </p:nvSpPr>
        <p:spPr>
          <a:xfrm>
            <a:off x="9528677" y="4602177"/>
            <a:ext cx="947351" cy="307777"/>
          </a:xfrm>
          <a:prstGeom prst="rect">
            <a:avLst/>
          </a:prstGeom>
          <a:noFill/>
        </p:spPr>
        <p:txBody>
          <a:bodyPr wrap="square" rtlCol="0">
            <a:spAutoFit/>
          </a:bodyPr>
          <a:lstStyle/>
          <a:p>
            <a:r>
              <a:rPr lang="fr-FR" sz="1400" dirty="0" smtClean="0"/>
              <a:t>Roue</a:t>
            </a:r>
            <a:endParaRPr lang="en-US" sz="1400" dirty="0"/>
          </a:p>
        </p:txBody>
      </p:sp>
      <p:sp>
        <p:nvSpPr>
          <p:cNvPr id="11" name="Rectangle 10"/>
          <p:cNvSpPr/>
          <p:nvPr/>
        </p:nvSpPr>
        <p:spPr>
          <a:xfrm>
            <a:off x="7480959" y="5882514"/>
            <a:ext cx="524929" cy="78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94797" y="5435356"/>
            <a:ext cx="380140" cy="5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923005" y="4479767"/>
            <a:ext cx="6211330"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6000" y="2198989"/>
            <a:ext cx="376661" cy="381000"/>
          </a:xfrm>
          <a:prstGeom prst="rect">
            <a:avLst/>
          </a:prstGeom>
          <a:noFill/>
        </p:spPr>
        <p:txBody>
          <a:bodyPr wrap="square" rtlCol="0">
            <a:spAutoFit/>
          </a:bodyPr>
          <a:lstStyle/>
          <a:p>
            <a:r>
              <a:rPr lang="fr-FR" dirty="0" smtClean="0"/>
              <a:t>1</a:t>
            </a:r>
            <a:endParaRPr lang="en-US" dirty="0"/>
          </a:p>
        </p:txBody>
      </p:sp>
      <p:pic>
        <p:nvPicPr>
          <p:cNvPr id="15" name="Picture 14"/>
          <p:cNvPicPr>
            <a:picLocks noChangeAspect="1"/>
          </p:cNvPicPr>
          <p:nvPr/>
        </p:nvPicPr>
        <p:blipFill rotWithShape="1">
          <a:blip r:embed="rId3"/>
          <a:srcRect l="52471" t="2133" r="1588" b="12310"/>
          <a:stretch/>
        </p:blipFill>
        <p:spPr>
          <a:xfrm>
            <a:off x="9147767" y="268242"/>
            <a:ext cx="2533650" cy="2276475"/>
          </a:xfrm>
          <a:prstGeom prst="rect">
            <a:avLst/>
          </a:prstGeom>
        </p:spPr>
      </p:pic>
      <p:sp>
        <p:nvSpPr>
          <p:cNvPr id="16" name="TextBox 15"/>
          <p:cNvSpPr txBox="1"/>
          <p:nvPr/>
        </p:nvSpPr>
        <p:spPr>
          <a:xfrm>
            <a:off x="7480959" y="3925888"/>
            <a:ext cx="376661" cy="381000"/>
          </a:xfrm>
          <a:prstGeom prst="rect">
            <a:avLst/>
          </a:prstGeom>
          <a:noFill/>
        </p:spPr>
        <p:txBody>
          <a:bodyPr wrap="square" rtlCol="0">
            <a:spAutoFit/>
          </a:bodyPr>
          <a:lstStyle/>
          <a:p>
            <a:r>
              <a:rPr lang="fr-FR" dirty="0" smtClean="0"/>
              <a:t>2</a:t>
            </a:r>
            <a:endParaRPr lang="en-US" dirty="0"/>
          </a:p>
        </p:txBody>
      </p:sp>
      <p:sp>
        <p:nvSpPr>
          <p:cNvPr id="17" name="TextBox 16"/>
          <p:cNvSpPr txBox="1"/>
          <p:nvPr/>
        </p:nvSpPr>
        <p:spPr>
          <a:xfrm>
            <a:off x="5890696" y="6463450"/>
            <a:ext cx="376661" cy="381000"/>
          </a:xfrm>
          <a:prstGeom prst="rect">
            <a:avLst/>
          </a:prstGeom>
          <a:noFill/>
        </p:spPr>
        <p:txBody>
          <a:bodyPr wrap="square" rtlCol="0">
            <a:spAutoFit/>
          </a:bodyPr>
          <a:lstStyle/>
          <a:p>
            <a:r>
              <a:rPr lang="fr-FR" dirty="0" smtClean="0"/>
              <a:t>3</a:t>
            </a:r>
            <a:endParaRPr lang="en-US" dirty="0"/>
          </a:p>
        </p:txBody>
      </p:sp>
      <p:sp>
        <p:nvSpPr>
          <p:cNvPr id="18" name="Rectangle 17"/>
          <p:cNvSpPr/>
          <p:nvPr/>
        </p:nvSpPr>
        <p:spPr>
          <a:xfrm>
            <a:off x="6119389" y="239667"/>
            <a:ext cx="5611072"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p:cNvSpPr>
            <a:spLocks noGrp="1"/>
          </p:cNvSpPr>
          <p:nvPr>
            <p:ph type="sldNum" sz="quarter" idx="12"/>
          </p:nvPr>
        </p:nvSpPr>
        <p:spPr/>
        <p:txBody>
          <a:bodyPr/>
          <a:lstStyle/>
          <a:p>
            <a:fld id="{20D68944-6564-4374-BCF3-9E9F36549B1D}" type="slidenum">
              <a:rPr lang="en-US" smtClean="0"/>
              <a:pPr/>
              <a:t>7</a:t>
            </a:fld>
            <a:endParaRPr lang="en-US"/>
          </a:p>
        </p:txBody>
      </p:sp>
      <p:sp>
        <p:nvSpPr>
          <p:cNvPr id="22" name="Rectangle 21"/>
          <p:cNvSpPr/>
          <p:nvPr/>
        </p:nvSpPr>
        <p:spPr>
          <a:xfrm>
            <a:off x="34504" y="3642543"/>
            <a:ext cx="6228272" cy="3000821"/>
          </a:xfrm>
          <a:prstGeom prst="rect">
            <a:avLst/>
          </a:prstGeom>
          <a:ln w="28575">
            <a:solidFill>
              <a:srgbClr val="FF0000"/>
            </a:solidFill>
          </a:ln>
        </p:spPr>
        <p:txBody>
          <a:bodyPr wrap="square">
            <a:spAutoFit/>
          </a:bodyPr>
          <a:lstStyle/>
          <a:p>
            <a:pPr>
              <a:lnSpc>
                <a:spcPct val="150000"/>
              </a:lnSpc>
            </a:pPr>
            <a:r>
              <a:rPr lang="fr-FR" dirty="0">
                <a:solidFill>
                  <a:srgbClr val="FF0000"/>
                </a:solidFill>
              </a:rPr>
              <a:t>Les dessins détaillés de ces pièces peuvent être très compliqués. </a:t>
            </a:r>
          </a:p>
          <a:p>
            <a:pPr>
              <a:lnSpc>
                <a:spcPct val="150000"/>
              </a:lnSpc>
            </a:pPr>
            <a:r>
              <a:rPr lang="fr-FR" dirty="0">
                <a:solidFill>
                  <a:srgbClr val="FF0000"/>
                </a:solidFill>
              </a:rPr>
              <a:t>En dessins normalisés, on les indique de manière simplifiée comme de roues (cercles) d’un diamètre appelé </a:t>
            </a:r>
            <a:r>
              <a:rPr lang="fr-FR" b="1" i="1" u="sng" dirty="0">
                <a:solidFill>
                  <a:srgbClr val="FF0000"/>
                </a:solidFill>
              </a:rPr>
              <a:t>diamètre primitif</a:t>
            </a:r>
            <a:r>
              <a:rPr lang="fr-FR" b="1" i="1" dirty="0">
                <a:solidFill>
                  <a:srgbClr val="FF0000"/>
                </a:solidFill>
              </a:rPr>
              <a:t> </a:t>
            </a:r>
            <a:r>
              <a:rPr lang="fr-FR" dirty="0">
                <a:solidFill>
                  <a:srgbClr val="FF0000"/>
                </a:solidFill>
              </a:rPr>
              <a:t>représenté comme une ligne en trait mixte. </a:t>
            </a:r>
          </a:p>
          <a:p>
            <a:pPr>
              <a:lnSpc>
                <a:spcPct val="150000"/>
              </a:lnSpc>
            </a:pPr>
            <a:r>
              <a:rPr lang="fr-FR" dirty="0">
                <a:solidFill>
                  <a:srgbClr val="FF0000"/>
                </a:solidFill>
              </a:rPr>
              <a:t>Ce diamètre est utilisé pour la plupart de calculs et rendre ces pièces « équivalentes » aux roues de friction ou à une poulie simple à courroie plate. </a:t>
            </a:r>
            <a:endParaRPr lang="en-US" dirty="0">
              <a:solidFill>
                <a:srgbClr val="FF0000"/>
              </a:solidFill>
            </a:endParaRPr>
          </a:p>
        </p:txBody>
      </p:sp>
      <p:sp>
        <p:nvSpPr>
          <p:cNvPr id="5" name="Espace réservé de la date 4"/>
          <p:cNvSpPr>
            <a:spLocks noGrp="1"/>
          </p:cNvSpPr>
          <p:nvPr>
            <p:ph type="dt" sz="half" idx="10"/>
          </p:nvPr>
        </p:nvSpPr>
        <p:spPr/>
        <p:txBody>
          <a:bodyPr/>
          <a:lstStyle/>
          <a:p>
            <a:fld id="{BF9C348A-54DD-40C0-B907-365DE4788BED}" type="datetime7">
              <a:rPr lang="en-US" smtClean="0"/>
              <a:t>Nov-18</a:t>
            </a:fld>
            <a:endParaRPr lang="en-US"/>
          </a:p>
        </p:txBody>
      </p:sp>
      <p:sp>
        <p:nvSpPr>
          <p:cNvPr id="21" name="Espace réservé du pied de page 20"/>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6889748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70</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5"/>
          <p:cNvSpPr txBox="1"/>
          <p:nvPr/>
        </p:nvSpPr>
        <p:spPr>
          <a:xfrm>
            <a:off x="8913385" y="1378096"/>
            <a:ext cx="2037129" cy="646331"/>
          </a:xfrm>
          <a:prstGeom prst="rect">
            <a:avLst/>
          </a:prstGeom>
          <a:noFill/>
        </p:spPr>
        <p:txBody>
          <a:bodyPr wrap="square" rtlCol="0">
            <a:spAutoFit/>
          </a:bodyPr>
          <a:lstStyle/>
          <a:p>
            <a:r>
              <a:rPr lang="fr-FR" dirty="0" smtClean="0">
                <a:solidFill>
                  <a:schemeClr val="accent1"/>
                </a:solidFill>
              </a:rPr>
              <a:t>Contour visible du cône de tête</a:t>
            </a:r>
            <a:endParaRPr lang="en-US" dirty="0">
              <a:solidFill>
                <a:schemeClr val="accent1"/>
              </a:solidFill>
            </a:endParaRPr>
          </a:p>
        </p:txBody>
      </p:sp>
      <p:sp>
        <p:nvSpPr>
          <p:cNvPr id="36" name="Forme libre 35"/>
          <p:cNvSpPr/>
          <p:nvPr/>
        </p:nvSpPr>
        <p:spPr>
          <a:xfrm>
            <a:off x="11305314" y="2465614"/>
            <a:ext cx="483915" cy="3094265"/>
          </a:xfrm>
          <a:custGeom>
            <a:avLst/>
            <a:gdLst>
              <a:gd name="connsiteX0" fmla="*/ 10386 w 483915"/>
              <a:gd name="connsiteY0" fmla="*/ 0 h 3094265"/>
              <a:gd name="connsiteX1" fmla="*/ 483915 w 483915"/>
              <a:gd name="connsiteY1" fmla="*/ 1543050 h 3094265"/>
              <a:gd name="connsiteX2" fmla="*/ 2222 w 483915"/>
              <a:gd name="connsiteY2" fmla="*/ 3094265 h 3094265"/>
              <a:gd name="connsiteX3" fmla="*/ 10386 w 483915"/>
              <a:gd name="connsiteY3" fmla="*/ 0 h 3094265"/>
            </a:gdLst>
            <a:ahLst/>
            <a:cxnLst>
              <a:cxn ang="0">
                <a:pos x="connsiteX0" y="connsiteY0"/>
              </a:cxn>
              <a:cxn ang="0">
                <a:pos x="connsiteX1" y="connsiteY1"/>
              </a:cxn>
              <a:cxn ang="0">
                <a:pos x="connsiteX2" y="connsiteY2"/>
              </a:cxn>
              <a:cxn ang="0">
                <a:pos x="connsiteX3" y="connsiteY3"/>
              </a:cxn>
            </a:cxnLst>
            <a:rect l="l" t="t" r="r" b="b"/>
            <a:pathLst>
              <a:path w="483915" h="3094265">
                <a:moveTo>
                  <a:pt x="10386" y="0"/>
                </a:moveTo>
                <a:lnTo>
                  <a:pt x="483915" y="1543050"/>
                </a:lnTo>
                <a:lnTo>
                  <a:pt x="2222" y="3094265"/>
                </a:lnTo>
                <a:cubicBezTo>
                  <a:pt x="-500" y="2062843"/>
                  <a:pt x="-3221" y="1031422"/>
                  <a:pt x="10386" y="0"/>
                </a:cubicBez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7" name="Forme libre 36"/>
          <p:cNvSpPr/>
          <p:nvPr/>
        </p:nvSpPr>
        <p:spPr>
          <a:xfrm>
            <a:off x="11495314" y="3045279"/>
            <a:ext cx="302079" cy="1967592"/>
          </a:xfrm>
          <a:custGeom>
            <a:avLst/>
            <a:gdLst>
              <a:gd name="connsiteX0" fmla="*/ 0 w 302079"/>
              <a:gd name="connsiteY0" fmla="*/ 0 h 1967592"/>
              <a:gd name="connsiteX1" fmla="*/ 302079 w 302079"/>
              <a:gd name="connsiteY1" fmla="*/ 963385 h 1967592"/>
              <a:gd name="connsiteX2" fmla="*/ 0 w 302079"/>
              <a:gd name="connsiteY2" fmla="*/ 1967592 h 1967592"/>
              <a:gd name="connsiteX3" fmla="*/ 0 w 302079"/>
              <a:gd name="connsiteY3" fmla="*/ 0 h 1967592"/>
            </a:gdLst>
            <a:ahLst/>
            <a:cxnLst>
              <a:cxn ang="0">
                <a:pos x="connsiteX0" y="connsiteY0"/>
              </a:cxn>
              <a:cxn ang="0">
                <a:pos x="connsiteX1" y="connsiteY1"/>
              </a:cxn>
              <a:cxn ang="0">
                <a:pos x="connsiteX2" y="connsiteY2"/>
              </a:cxn>
              <a:cxn ang="0">
                <a:pos x="connsiteX3" y="connsiteY3"/>
              </a:cxn>
            </a:cxnLst>
            <a:rect l="l" t="t" r="r" b="b"/>
            <a:pathLst>
              <a:path w="302079" h="1967592">
                <a:moveTo>
                  <a:pt x="0" y="0"/>
                </a:moveTo>
                <a:lnTo>
                  <a:pt x="302079" y="963385"/>
                </a:lnTo>
                <a:lnTo>
                  <a:pt x="0" y="1967592"/>
                </a:ln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orme libre 3"/>
          <p:cNvSpPr/>
          <p:nvPr/>
        </p:nvSpPr>
        <p:spPr>
          <a:xfrm>
            <a:off x="11299371" y="2449286"/>
            <a:ext cx="195943" cy="3110593"/>
          </a:xfrm>
          <a:custGeom>
            <a:avLst/>
            <a:gdLst>
              <a:gd name="connsiteX0" fmla="*/ 0 w 195943"/>
              <a:gd name="connsiteY0" fmla="*/ 0 h 3110593"/>
              <a:gd name="connsiteX1" fmla="*/ 195943 w 195943"/>
              <a:gd name="connsiteY1" fmla="*/ 587828 h 3110593"/>
              <a:gd name="connsiteX2" fmla="*/ 187779 w 195943"/>
              <a:gd name="connsiteY2" fmla="*/ 2555421 h 3110593"/>
              <a:gd name="connsiteX3" fmla="*/ 0 w 195943"/>
              <a:gd name="connsiteY3" fmla="*/ 3110593 h 3110593"/>
              <a:gd name="connsiteX4" fmla="*/ 0 w 195943"/>
              <a:gd name="connsiteY4" fmla="*/ 0 h 311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3110593">
                <a:moveTo>
                  <a:pt x="0" y="0"/>
                </a:moveTo>
                <a:lnTo>
                  <a:pt x="195943" y="587828"/>
                </a:lnTo>
                <a:cubicBezTo>
                  <a:pt x="193222" y="1243692"/>
                  <a:pt x="190500" y="1899557"/>
                  <a:pt x="187779" y="2555421"/>
                </a:cubicBezTo>
                <a:lnTo>
                  <a:pt x="0" y="311059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a:off x="10082892" y="1970979"/>
            <a:ext cx="1159329" cy="8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6368143" y="2457450"/>
            <a:ext cx="3077935" cy="3110593"/>
          </a:xfrm>
          <a:prstGeom prst="ellipse">
            <a:avLst/>
          </a:prstGeom>
          <a:solidFill>
            <a:srgbClr val="BDD7EE">
              <a:alpha val="63137"/>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6931008" y="3030528"/>
            <a:ext cx="1947079" cy="1948111"/>
          </a:xfrm>
          <a:prstGeom prst="ellipse">
            <a:avLst/>
          </a:prstGeom>
          <a:solidFill>
            <a:srgbClr val="FFFFFF">
              <a:alpha val="43922"/>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p:cNvCxnSpPr/>
          <p:nvPr/>
        </p:nvCxnSpPr>
        <p:spPr>
          <a:xfrm flipH="1">
            <a:off x="8588829" y="1970979"/>
            <a:ext cx="857249" cy="622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a:off x="8588829" y="1973298"/>
            <a:ext cx="857249" cy="1259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Espace réservé de la date 8"/>
          <p:cNvSpPr>
            <a:spLocks noGrp="1"/>
          </p:cNvSpPr>
          <p:nvPr>
            <p:ph type="dt" sz="half" idx="10"/>
          </p:nvPr>
        </p:nvSpPr>
        <p:spPr/>
        <p:txBody>
          <a:bodyPr/>
          <a:lstStyle/>
          <a:p>
            <a:fld id="{A8391153-B629-463A-A0BA-004CDDE442B3}" type="datetime7">
              <a:rPr lang="en-US" smtClean="0"/>
              <a:t>Nov-18</a:t>
            </a:fld>
            <a:endParaRPr lang="en-US"/>
          </a:p>
        </p:txBody>
      </p:sp>
      <p:sp>
        <p:nvSpPr>
          <p:cNvPr id="10" name="Espace réservé du pied de page 9"/>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66040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71</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libre 8"/>
          <p:cNvSpPr/>
          <p:nvPr/>
        </p:nvSpPr>
        <p:spPr>
          <a:xfrm>
            <a:off x="11176907" y="2522764"/>
            <a:ext cx="638117" cy="2963636"/>
          </a:xfrm>
          <a:custGeom>
            <a:avLst/>
            <a:gdLst>
              <a:gd name="connsiteX0" fmla="*/ 0 w 604157"/>
              <a:gd name="connsiteY0" fmla="*/ 0 h 2963636"/>
              <a:gd name="connsiteX1" fmla="*/ 0 w 604157"/>
              <a:gd name="connsiteY1" fmla="*/ 2963636 h 2963636"/>
              <a:gd name="connsiteX2" fmla="*/ 604157 w 604157"/>
              <a:gd name="connsiteY2" fmla="*/ 1494065 h 2963636"/>
              <a:gd name="connsiteX3" fmla="*/ 0 w 604157"/>
              <a:gd name="connsiteY3" fmla="*/ 0 h 2963636"/>
            </a:gdLst>
            <a:ahLst/>
            <a:cxnLst>
              <a:cxn ang="0">
                <a:pos x="connsiteX0" y="connsiteY0"/>
              </a:cxn>
              <a:cxn ang="0">
                <a:pos x="connsiteX1" y="connsiteY1"/>
              </a:cxn>
              <a:cxn ang="0">
                <a:pos x="connsiteX2" y="connsiteY2"/>
              </a:cxn>
              <a:cxn ang="0">
                <a:pos x="connsiteX3" y="connsiteY3"/>
              </a:cxn>
            </a:cxnLst>
            <a:rect l="l" t="t" r="r" b="b"/>
            <a:pathLst>
              <a:path w="604157" h="2963636">
                <a:moveTo>
                  <a:pt x="0" y="0"/>
                </a:moveTo>
                <a:lnTo>
                  <a:pt x="0" y="2963636"/>
                </a:lnTo>
                <a:lnTo>
                  <a:pt x="604157" y="1494065"/>
                </a:lnTo>
                <a:lnTo>
                  <a:pt x="0" y="0"/>
                </a:lnTo>
                <a:close/>
              </a:path>
            </a:pathLst>
          </a:custGeom>
          <a:solidFill>
            <a:srgbClr val="FF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flipV="1">
            <a:off x="8997043" y="2439051"/>
            <a:ext cx="2090057" cy="33984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flipV="1">
            <a:off x="9405257" y="5591904"/>
            <a:ext cx="1706336" cy="2455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088468" y="5837464"/>
            <a:ext cx="5169958" cy="923330"/>
          </a:xfrm>
          <a:prstGeom prst="rect">
            <a:avLst/>
          </a:prstGeom>
          <a:noFill/>
          <a:ln>
            <a:solidFill>
              <a:srgbClr val="FF0000"/>
            </a:solidFill>
          </a:ln>
        </p:spPr>
        <p:txBody>
          <a:bodyPr wrap="square" rtlCol="0">
            <a:spAutoFit/>
          </a:bodyPr>
          <a:lstStyle/>
          <a:p>
            <a:r>
              <a:rPr lang="fr-FR" dirty="0" smtClean="0">
                <a:solidFill>
                  <a:srgbClr val="FF0000"/>
                </a:solidFill>
              </a:rPr>
              <a:t>Ces lignes d’axe correspondent aux projections de la surface oblique du </a:t>
            </a:r>
            <a:r>
              <a:rPr lang="fr-FR" b="1" dirty="0" smtClean="0">
                <a:solidFill>
                  <a:srgbClr val="FF0000"/>
                </a:solidFill>
              </a:rPr>
              <a:t>cône primitif</a:t>
            </a:r>
            <a:r>
              <a:rPr lang="fr-FR" dirty="0" smtClean="0">
                <a:solidFill>
                  <a:srgbClr val="FF0000"/>
                </a:solidFill>
              </a:rPr>
              <a:t>. Elles représentent la présence de la denture</a:t>
            </a:r>
            <a:endParaRPr lang="fr-FR" dirty="0">
              <a:solidFill>
                <a:srgbClr val="FF0000"/>
              </a:solidFill>
            </a:endParaRPr>
          </a:p>
        </p:txBody>
      </p:sp>
      <p:cxnSp>
        <p:nvCxnSpPr>
          <p:cNvPr id="21" name="Connecteur droit avec flèche 20"/>
          <p:cNvCxnSpPr/>
          <p:nvPr/>
        </p:nvCxnSpPr>
        <p:spPr>
          <a:xfrm flipH="1">
            <a:off x="11250386" y="2204357"/>
            <a:ext cx="8164" cy="6368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9575418" y="1845128"/>
            <a:ext cx="1920547" cy="375557"/>
          </a:xfrm>
          <a:prstGeom prst="rect">
            <a:avLst/>
          </a:prstGeom>
          <a:noFill/>
          <a:ln>
            <a:solidFill>
              <a:srgbClr val="FF0000"/>
            </a:solidFill>
          </a:ln>
        </p:spPr>
        <p:txBody>
          <a:bodyPr wrap="square" rtlCol="0">
            <a:spAutoFit/>
          </a:bodyPr>
          <a:lstStyle/>
          <a:p>
            <a:pPr algn="ctr"/>
            <a:r>
              <a:rPr lang="fr-FR" dirty="0" smtClean="0">
                <a:solidFill>
                  <a:srgbClr val="FF0000"/>
                </a:solidFill>
              </a:rPr>
              <a:t>Cône primitif</a:t>
            </a:r>
            <a:endParaRPr lang="fr-FR" dirty="0">
              <a:solidFill>
                <a:srgbClr val="FF0000"/>
              </a:solidFill>
            </a:endParaRPr>
          </a:p>
        </p:txBody>
      </p:sp>
      <p:sp>
        <p:nvSpPr>
          <p:cNvPr id="4" name="Espace réservé de la date 3"/>
          <p:cNvSpPr>
            <a:spLocks noGrp="1"/>
          </p:cNvSpPr>
          <p:nvPr>
            <p:ph type="dt" sz="half" idx="10"/>
          </p:nvPr>
        </p:nvSpPr>
        <p:spPr/>
        <p:txBody>
          <a:bodyPr/>
          <a:lstStyle/>
          <a:p>
            <a:fld id="{B77274B6-666A-4442-8397-E79969FF2409}"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153958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72</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libre 8"/>
          <p:cNvSpPr/>
          <p:nvPr/>
        </p:nvSpPr>
        <p:spPr>
          <a:xfrm>
            <a:off x="11176907" y="2522764"/>
            <a:ext cx="638117" cy="2963636"/>
          </a:xfrm>
          <a:custGeom>
            <a:avLst/>
            <a:gdLst>
              <a:gd name="connsiteX0" fmla="*/ 0 w 604157"/>
              <a:gd name="connsiteY0" fmla="*/ 0 h 2963636"/>
              <a:gd name="connsiteX1" fmla="*/ 0 w 604157"/>
              <a:gd name="connsiteY1" fmla="*/ 2963636 h 2963636"/>
              <a:gd name="connsiteX2" fmla="*/ 604157 w 604157"/>
              <a:gd name="connsiteY2" fmla="*/ 1494065 h 2963636"/>
              <a:gd name="connsiteX3" fmla="*/ 0 w 604157"/>
              <a:gd name="connsiteY3" fmla="*/ 0 h 2963636"/>
            </a:gdLst>
            <a:ahLst/>
            <a:cxnLst>
              <a:cxn ang="0">
                <a:pos x="connsiteX0" y="connsiteY0"/>
              </a:cxn>
              <a:cxn ang="0">
                <a:pos x="connsiteX1" y="connsiteY1"/>
              </a:cxn>
              <a:cxn ang="0">
                <a:pos x="connsiteX2" y="connsiteY2"/>
              </a:cxn>
              <a:cxn ang="0">
                <a:pos x="connsiteX3" y="connsiteY3"/>
              </a:cxn>
            </a:cxnLst>
            <a:rect l="l" t="t" r="r" b="b"/>
            <a:pathLst>
              <a:path w="604157" h="2963636">
                <a:moveTo>
                  <a:pt x="0" y="0"/>
                </a:moveTo>
                <a:lnTo>
                  <a:pt x="0" y="2963636"/>
                </a:lnTo>
                <a:lnTo>
                  <a:pt x="604157" y="1494065"/>
                </a:lnTo>
                <a:lnTo>
                  <a:pt x="0" y="0"/>
                </a:lnTo>
                <a:close/>
              </a:path>
            </a:pathLst>
          </a:custGeom>
          <a:solidFill>
            <a:srgbClr val="FF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flipV="1">
            <a:off x="3550920" y="5188981"/>
            <a:ext cx="3429544" cy="7165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055620" y="5837465"/>
            <a:ext cx="7586526" cy="923330"/>
          </a:xfrm>
          <a:prstGeom prst="rect">
            <a:avLst/>
          </a:prstGeom>
          <a:noFill/>
          <a:ln>
            <a:solidFill>
              <a:srgbClr val="FF0000"/>
            </a:solidFill>
          </a:ln>
        </p:spPr>
        <p:txBody>
          <a:bodyPr wrap="square" rtlCol="0">
            <a:spAutoFit/>
          </a:bodyPr>
          <a:lstStyle/>
          <a:p>
            <a:r>
              <a:rPr lang="fr-FR" dirty="0" smtClean="0"/>
              <a:t>Ce cercle en trait mixte fin est généré en projetant l’intersection générée par :</a:t>
            </a:r>
          </a:p>
          <a:p>
            <a:pPr marL="285750" indent="-285750">
              <a:buFontTx/>
              <a:buChar char="-"/>
            </a:pPr>
            <a:r>
              <a:rPr lang="fr-FR" dirty="0" smtClean="0"/>
              <a:t>le </a:t>
            </a:r>
            <a:r>
              <a:rPr lang="fr-FR" dirty="0"/>
              <a:t>cône de primitif </a:t>
            </a:r>
            <a:endParaRPr lang="fr-FR" dirty="0" smtClean="0"/>
          </a:p>
          <a:p>
            <a:pPr marL="285750" indent="-285750">
              <a:buFontTx/>
              <a:buChar char="-"/>
            </a:pPr>
            <a:r>
              <a:rPr lang="fr-FR" dirty="0" smtClean="0"/>
              <a:t>et </a:t>
            </a:r>
            <a:r>
              <a:rPr lang="fr-FR" dirty="0"/>
              <a:t>la surface conique définissant la </a:t>
            </a:r>
            <a:r>
              <a:rPr lang="fr-FR" b="1" dirty="0">
                <a:solidFill>
                  <a:schemeClr val="accent4"/>
                </a:solidFill>
              </a:rPr>
              <a:t>partie plus base de la denture</a:t>
            </a:r>
            <a:endParaRPr lang="fr-FR" dirty="0">
              <a:solidFill>
                <a:srgbClr val="FF0000"/>
              </a:solidFill>
            </a:endParaRPr>
          </a:p>
        </p:txBody>
      </p:sp>
      <p:cxnSp>
        <p:nvCxnSpPr>
          <p:cNvPr id="21" name="Connecteur droit avec flèche 20"/>
          <p:cNvCxnSpPr/>
          <p:nvPr/>
        </p:nvCxnSpPr>
        <p:spPr>
          <a:xfrm flipH="1">
            <a:off x="11250386" y="2204357"/>
            <a:ext cx="8164" cy="6368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9575418" y="1845128"/>
            <a:ext cx="1920547" cy="375557"/>
          </a:xfrm>
          <a:prstGeom prst="rect">
            <a:avLst/>
          </a:prstGeom>
          <a:noFill/>
          <a:ln>
            <a:solidFill>
              <a:srgbClr val="FF0000"/>
            </a:solidFill>
          </a:ln>
        </p:spPr>
        <p:txBody>
          <a:bodyPr wrap="square" rtlCol="0">
            <a:spAutoFit/>
          </a:bodyPr>
          <a:lstStyle/>
          <a:p>
            <a:pPr algn="ctr"/>
            <a:r>
              <a:rPr lang="fr-FR" dirty="0" smtClean="0">
                <a:solidFill>
                  <a:srgbClr val="FF0000"/>
                </a:solidFill>
              </a:rPr>
              <a:t>Cône primitif</a:t>
            </a:r>
            <a:endParaRPr lang="fr-FR" dirty="0">
              <a:solidFill>
                <a:srgbClr val="FF0000"/>
              </a:solidFill>
            </a:endParaRPr>
          </a:p>
        </p:txBody>
      </p:sp>
      <p:cxnSp>
        <p:nvCxnSpPr>
          <p:cNvPr id="10" name="Connecteur droit 9"/>
          <p:cNvCxnSpPr/>
          <p:nvPr/>
        </p:nvCxnSpPr>
        <p:spPr>
          <a:xfrm>
            <a:off x="10989129" y="5370737"/>
            <a:ext cx="321809" cy="1941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10989605" y="2440034"/>
            <a:ext cx="321809" cy="1941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6980464" y="5483072"/>
            <a:ext cx="47314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a:off x="7209680" y="2519436"/>
            <a:ext cx="47314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p:cNvSpPr>
            <a:spLocks noGrp="1"/>
          </p:cNvSpPr>
          <p:nvPr>
            <p:ph type="dt" sz="half" idx="10"/>
          </p:nvPr>
        </p:nvSpPr>
        <p:spPr/>
        <p:txBody>
          <a:bodyPr/>
          <a:lstStyle/>
          <a:p>
            <a:fld id="{47CBD4A7-67F7-48C6-9F22-FF563FF62F4C}"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303315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73</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rme libre 8"/>
          <p:cNvSpPr/>
          <p:nvPr/>
        </p:nvSpPr>
        <p:spPr>
          <a:xfrm>
            <a:off x="11176907" y="2522764"/>
            <a:ext cx="638117" cy="2963636"/>
          </a:xfrm>
          <a:custGeom>
            <a:avLst/>
            <a:gdLst>
              <a:gd name="connsiteX0" fmla="*/ 0 w 604157"/>
              <a:gd name="connsiteY0" fmla="*/ 0 h 2963636"/>
              <a:gd name="connsiteX1" fmla="*/ 0 w 604157"/>
              <a:gd name="connsiteY1" fmla="*/ 2963636 h 2963636"/>
              <a:gd name="connsiteX2" fmla="*/ 604157 w 604157"/>
              <a:gd name="connsiteY2" fmla="*/ 1494065 h 2963636"/>
              <a:gd name="connsiteX3" fmla="*/ 0 w 604157"/>
              <a:gd name="connsiteY3" fmla="*/ 0 h 2963636"/>
            </a:gdLst>
            <a:ahLst/>
            <a:cxnLst>
              <a:cxn ang="0">
                <a:pos x="connsiteX0" y="connsiteY0"/>
              </a:cxn>
              <a:cxn ang="0">
                <a:pos x="connsiteX1" y="connsiteY1"/>
              </a:cxn>
              <a:cxn ang="0">
                <a:pos x="connsiteX2" y="connsiteY2"/>
              </a:cxn>
              <a:cxn ang="0">
                <a:pos x="connsiteX3" y="connsiteY3"/>
              </a:cxn>
            </a:cxnLst>
            <a:rect l="l" t="t" r="r" b="b"/>
            <a:pathLst>
              <a:path w="604157" h="2963636">
                <a:moveTo>
                  <a:pt x="0" y="0"/>
                </a:moveTo>
                <a:lnTo>
                  <a:pt x="0" y="2963636"/>
                </a:lnTo>
                <a:lnTo>
                  <a:pt x="604157" y="1494065"/>
                </a:lnTo>
                <a:lnTo>
                  <a:pt x="0" y="0"/>
                </a:lnTo>
                <a:close/>
              </a:path>
            </a:pathLst>
          </a:custGeom>
          <a:solidFill>
            <a:srgbClr val="FF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flipV="1">
            <a:off x="3550920" y="5188981"/>
            <a:ext cx="3429544" cy="7165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055620" y="5837465"/>
            <a:ext cx="7586526" cy="923330"/>
          </a:xfrm>
          <a:prstGeom prst="rect">
            <a:avLst/>
          </a:prstGeom>
          <a:noFill/>
          <a:ln>
            <a:solidFill>
              <a:srgbClr val="FF0000"/>
            </a:solidFill>
          </a:ln>
        </p:spPr>
        <p:txBody>
          <a:bodyPr wrap="square" rtlCol="0">
            <a:spAutoFit/>
          </a:bodyPr>
          <a:lstStyle/>
          <a:p>
            <a:r>
              <a:rPr lang="fr-FR" dirty="0" smtClean="0"/>
              <a:t>Ce cercle en trait mixte fin est généré en projetant l’intersection générée par :</a:t>
            </a:r>
          </a:p>
          <a:p>
            <a:pPr marL="285750" indent="-285750">
              <a:buFontTx/>
              <a:buChar char="-"/>
            </a:pPr>
            <a:r>
              <a:rPr lang="fr-FR" dirty="0" smtClean="0"/>
              <a:t>le </a:t>
            </a:r>
            <a:r>
              <a:rPr lang="fr-FR" dirty="0"/>
              <a:t>cône de primitif </a:t>
            </a:r>
            <a:endParaRPr lang="fr-FR" dirty="0" smtClean="0"/>
          </a:p>
          <a:p>
            <a:pPr marL="285750" indent="-285750">
              <a:buFontTx/>
              <a:buChar char="-"/>
            </a:pPr>
            <a:r>
              <a:rPr lang="fr-FR" dirty="0" smtClean="0"/>
              <a:t>et </a:t>
            </a:r>
            <a:r>
              <a:rPr lang="fr-FR" dirty="0"/>
              <a:t>la surface conique définissant la </a:t>
            </a:r>
            <a:r>
              <a:rPr lang="fr-FR" b="1" dirty="0">
                <a:solidFill>
                  <a:schemeClr val="accent4"/>
                </a:solidFill>
              </a:rPr>
              <a:t>partie plus base de la denture</a:t>
            </a:r>
            <a:endParaRPr lang="fr-FR" dirty="0">
              <a:solidFill>
                <a:srgbClr val="FF0000"/>
              </a:solidFill>
            </a:endParaRPr>
          </a:p>
        </p:txBody>
      </p:sp>
      <p:cxnSp>
        <p:nvCxnSpPr>
          <p:cNvPr id="21" name="Connecteur droit avec flèche 20"/>
          <p:cNvCxnSpPr/>
          <p:nvPr/>
        </p:nvCxnSpPr>
        <p:spPr>
          <a:xfrm flipH="1">
            <a:off x="11250386" y="2204357"/>
            <a:ext cx="8164" cy="6368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9575418" y="1845128"/>
            <a:ext cx="1920547" cy="375557"/>
          </a:xfrm>
          <a:prstGeom prst="rect">
            <a:avLst/>
          </a:prstGeom>
          <a:noFill/>
          <a:ln>
            <a:solidFill>
              <a:srgbClr val="FF0000"/>
            </a:solidFill>
          </a:ln>
        </p:spPr>
        <p:txBody>
          <a:bodyPr wrap="square" rtlCol="0">
            <a:spAutoFit/>
          </a:bodyPr>
          <a:lstStyle/>
          <a:p>
            <a:pPr algn="ctr"/>
            <a:r>
              <a:rPr lang="fr-FR" dirty="0" smtClean="0">
                <a:solidFill>
                  <a:srgbClr val="FF0000"/>
                </a:solidFill>
              </a:rPr>
              <a:t>Cône primitif</a:t>
            </a:r>
            <a:endParaRPr lang="fr-FR" dirty="0">
              <a:solidFill>
                <a:srgbClr val="FF0000"/>
              </a:solidFill>
            </a:endParaRPr>
          </a:p>
        </p:txBody>
      </p:sp>
      <p:cxnSp>
        <p:nvCxnSpPr>
          <p:cNvPr id="10" name="Connecteur droit 9"/>
          <p:cNvCxnSpPr/>
          <p:nvPr/>
        </p:nvCxnSpPr>
        <p:spPr>
          <a:xfrm>
            <a:off x="10989129" y="5370737"/>
            <a:ext cx="321809" cy="1941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10989605" y="2440034"/>
            <a:ext cx="321809" cy="19419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6980464" y="5483072"/>
            <a:ext cx="47314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a:off x="7209680" y="2519436"/>
            <a:ext cx="47314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0"/>
          <p:cNvCxnSpPr/>
          <p:nvPr/>
        </p:nvCxnSpPr>
        <p:spPr>
          <a:xfrm flipV="1">
            <a:off x="7958667" y="5561515"/>
            <a:ext cx="3305930" cy="932418"/>
          </a:xfrm>
          <a:prstGeom prst="straightConnector1">
            <a:avLst/>
          </a:prstGeom>
          <a:ln w="1270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Espace réservé de la date 3"/>
          <p:cNvSpPr>
            <a:spLocks noGrp="1"/>
          </p:cNvSpPr>
          <p:nvPr>
            <p:ph type="dt" sz="half" idx="10"/>
          </p:nvPr>
        </p:nvSpPr>
        <p:spPr/>
        <p:txBody>
          <a:bodyPr/>
          <a:lstStyle/>
          <a:p>
            <a:fld id="{0BD32EED-C9B4-46E3-8A72-D7C9428BB338}"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303315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74</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11"/>
          <p:cNvSpPr txBox="1"/>
          <p:nvPr/>
        </p:nvSpPr>
        <p:spPr>
          <a:xfrm>
            <a:off x="6073850" y="5715472"/>
            <a:ext cx="6118150" cy="646331"/>
          </a:xfrm>
          <a:prstGeom prst="rect">
            <a:avLst/>
          </a:prstGeom>
          <a:noFill/>
        </p:spPr>
        <p:txBody>
          <a:bodyPr wrap="square" rtlCol="0">
            <a:spAutoFit/>
          </a:bodyPr>
          <a:lstStyle/>
          <a:p>
            <a:r>
              <a:rPr lang="fr-FR" b="1" dirty="0" smtClean="0"/>
              <a:t>ATTENTION : Le </a:t>
            </a:r>
            <a:r>
              <a:rPr lang="fr-FR" b="1" dirty="0" smtClean="0">
                <a:solidFill>
                  <a:schemeClr val="accent1"/>
                </a:solidFill>
              </a:rPr>
              <a:t>cône de tête</a:t>
            </a:r>
            <a:r>
              <a:rPr lang="fr-FR" b="1" dirty="0" smtClean="0"/>
              <a:t>, le </a:t>
            </a:r>
            <a:r>
              <a:rPr lang="fr-FR" b="1" dirty="0" smtClean="0">
                <a:solidFill>
                  <a:srgbClr val="FF0000"/>
                </a:solidFill>
              </a:rPr>
              <a:t>cône primitif </a:t>
            </a:r>
            <a:r>
              <a:rPr lang="fr-FR" b="1" dirty="0" smtClean="0"/>
              <a:t>et le </a:t>
            </a:r>
            <a:r>
              <a:rPr lang="fr-FR" b="1" dirty="0" smtClean="0">
                <a:solidFill>
                  <a:schemeClr val="accent6"/>
                </a:solidFill>
              </a:rPr>
              <a:t>cône de pied</a:t>
            </a:r>
            <a:r>
              <a:rPr lang="fr-FR" b="1" dirty="0" smtClean="0"/>
              <a:t> sont trois cônes différents qui ont le même sommet!!!</a:t>
            </a:r>
            <a:endParaRPr lang="fr-FR" b="1" dirty="0"/>
          </a:p>
        </p:txBody>
      </p:sp>
      <p:sp>
        <p:nvSpPr>
          <p:cNvPr id="17" name="Forme libre 16"/>
          <p:cNvSpPr/>
          <p:nvPr/>
        </p:nvSpPr>
        <p:spPr>
          <a:xfrm>
            <a:off x="11176907" y="2522764"/>
            <a:ext cx="638117" cy="2963636"/>
          </a:xfrm>
          <a:custGeom>
            <a:avLst/>
            <a:gdLst>
              <a:gd name="connsiteX0" fmla="*/ 0 w 604157"/>
              <a:gd name="connsiteY0" fmla="*/ 0 h 2963636"/>
              <a:gd name="connsiteX1" fmla="*/ 0 w 604157"/>
              <a:gd name="connsiteY1" fmla="*/ 2963636 h 2963636"/>
              <a:gd name="connsiteX2" fmla="*/ 604157 w 604157"/>
              <a:gd name="connsiteY2" fmla="*/ 1494065 h 2963636"/>
              <a:gd name="connsiteX3" fmla="*/ 0 w 604157"/>
              <a:gd name="connsiteY3" fmla="*/ 0 h 2963636"/>
            </a:gdLst>
            <a:ahLst/>
            <a:cxnLst>
              <a:cxn ang="0">
                <a:pos x="connsiteX0" y="connsiteY0"/>
              </a:cxn>
              <a:cxn ang="0">
                <a:pos x="connsiteX1" y="connsiteY1"/>
              </a:cxn>
              <a:cxn ang="0">
                <a:pos x="connsiteX2" y="connsiteY2"/>
              </a:cxn>
              <a:cxn ang="0">
                <a:pos x="connsiteX3" y="connsiteY3"/>
              </a:cxn>
            </a:cxnLst>
            <a:rect l="l" t="t" r="r" b="b"/>
            <a:pathLst>
              <a:path w="604157" h="2963636">
                <a:moveTo>
                  <a:pt x="0" y="0"/>
                </a:moveTo>
                <a:lnTo>
                  <a:pt x="0" y="2963636"/>
                </a:lnTo>
                <a:lnTo>
                  <a:pt x="604157" y="1494065"/>
                </a:lnTo>
                <a:lnTo>
                  <a:pt x="0" y="0"/>
                </a:lnTo>
                <a:close/>
              </a:path>
            </a:pathLst>
          </a:custGeom>
          <a:solidFill>
            <a:srgbClr val="FF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11064240" y="2593838"/>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chemeClr val="accent6">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11306992" y="2457994"/>
            <a:ext cx="512718" cy="3126290"/>
          </a:xfrm>
          <a:custGeom>
            <a:avLst/>
            <a:gdLst>
              <a:gd name="connsiteX0" fmla="*/ 10386 w 483915"/>
              <a:gd name="connsiteY0" fmla="*/ 0 h 3094265"/>
              <a:gd name="connsiteX1" fmla="*/ 483915 w 483915"/>
              <a:gd name="connsiteY1" fmla="*/ 1543050 h 3094265"/>
              <a:gd name="connsiteX2" fmla="*/ 2222 w 483915"/>
              <a:gd name="connsiteY2" fmla="*/ 3094265 h 3094265"/>
              <a:gd name="connsiteX3" fmla="*/ 10386 w 483915"/>
              <a:gd name="connsiteY3" fmla="*/ 0 h 3094265"/>
            </a:gdLst>
            <a:ahLst/>
            <a:cxnLst>
              <a:cxn ang="0">
                <a:pos x="connsiteX0" y="connsiteY0"/>
              </a:cxn>
              <a:cxn ang="0">
                <a:pos x="connsiteX1" y="connsiteY1"/>
              </a:cxn>
              <a:cxn ang="0">
                <a:pos x="connsiteX2" y="connsiteY2"/>
              </a:cxn>
              <a:cxn ang="0">
                <a:pos x="connsiteX3" y="connsiteY3"/>
              </a:cxn>
            </a:cxnLst>
            <a:rect l="l" t="t" r="r" b="b"/>
            <a:pathLst>
              <a:path w="483915" h="3094265">
                <a:moveTo>
                  <a:pt x="10386" y="0"/>
                </a:moveTo>
                <a:lnTo>
                  <a:pt x="483915" y="1543050"/>
                </a:lnTo>
                <a:lnTo>
                  <a:pt x="2222" y="3094265"/>
                </a:lnTo>
                <a:cubicBezTo>
                  <a:pt x="-500" y="2062843"/>
                  <a:pt x="-3221" y="1031422"/>
                  <a:pt x="10386" y="0"/>
                </a:cubicBez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5" name="Forme libre 14"/>
          <p:cNvSpPr/>
          <p:nvPr/>
        </p:nvSpPr>
        <p:spPr>
          <a:xfrm>
            <a:off x="11502934" y="3045279"/>
            <a:ext cx="302079" cy="1967592"/>
          </a:xfrm>
          <a:custGeom>
            <a:avLst/>
            <a:gdLst>
              <a:gd name="connsiteX0" fmla="*/ 0 w 302079"/>
              <a:gd name="connsiteY0" fmla="*/ 0 h 1967592"/>
              <a:gd name="connsiteX1" fmla="*/ 302079 w 302079"/>
              <a:gd name="connsiteY1" fmla="*/ 963385 h 1967592"/>
              <a:gd name="connsiteX2" fmla="*/ 0 w 302079"/>
              <a:gd name="connsiteY2" fmla="*/ 1967592 h 1967592"/>
              <a:gd name="connsiteX3" fmla="*/ 0 w 302079"/>
              <a:gd name="connsiteY3" fmla="*/ 0 h 1967592"/>
            </a:gdLst>
            <a:ahLst/>
            <a:cxnLst>
              <a:cxn ang="0">
                <a:pos x="connsiteX0" y="connsiteY0"/>
              </a:cxn>
              <a:cxn ang="0">
                <a:pos x="connsiteX1" y="connsiteY1"/>
              </a:cxn>
              <a:cxn ang="0">
                <a:pos x="connsiteX2" y="connsiteY2"/>
              </a:cxn>
              <a:cxn ang="0">
                <a:pos x="connsiteX3" y="connsiteY3"/>
              </a:cxn>
            </a:cxnLst>
            <a:rect l="l" t="t" r="r" b="b"/>
            <a:pathLst>
              <a:path w="302079" h="1967592">
                <a:moveTo>
                  <a:pt x="0" y="0"/>
                </a:moveTo>
                <a:lnTo>
                  <a:pt x="302079" y="963385"/>
                </a:lnTo>
                <a:lnTo>
                  <a:pt x="0" y="1967592"/>
                </a:ln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Oval 28"/>
          <p:cNvSpPr/>
          <p:nvPr/>
        </p:nvSpPr>
        <p:spPr>
          <a:xfrm>
            <a:off x="11776676" y="3980602"/>
            <a:ext cx="63313" cy="59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e la date 3"/>
          <p:cNvSpPr>
            <a:spLocks noGrp="1"/>
          </p:cNvSpPr>
          <p:nvPr>
            <p:ph type="dt" sz="half" idx="10"/>
          </p:nvPr>
        </p:nvSpPr>
        <p:spPr/>
        <p:txBody>
          <a:bodyPr/>
          <a:lstStyle/>
          <a:p>
            <a:fld id="{0C58DFC5-3AB1-4D1E-AFEB-2200C27706D9}"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167008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75</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11"/>
          <p:cNvSpPr txBox="1"/>
          <p:nvPr/>
        </p:nvSpPr>
        <p:spPr>
          <a:xfrm>
            <a:off x="6073850" y="5715472"/>
            <a:ext cx="6118150" cy="646331"/>
          </a:xfrm>
          <a:prstGeom prst="rect">
            <a:avLst/>
          </a:prstGeom>
          <a:noFill/>
        </p:spPr>
        <p:txBody>
          <a:bodyPr wrap="square" rtlCol="0">
            <a:spAutoFit/>
          </a:bodyPr>
          <a:lstStyle/>
          <a:p>
            <a:r>
              <a:rPr lang="fr-FR" b="1" dirty="0" smtClean="0"/>
              <a:t>ATTENTION : Le </a:t>
            </a:r>
            <a:r>
              <a:rPr lang="fr-FR" b="1" dirty="0" smtClean="0">
                <a:solidFill>
                  <a:schemeClr val="accent1"/>
                </a:solidFill>
              </a:rPr>
              <a:t>cône de tête</a:t>
            </a:r>
            <a:r>
              <a:rPr lang="fr-FR" b="1" dirty="0" smtClean="0"/>
              <a:t>, le </a:t>
            </a:r>
            <a:r>
              <a:rPr lang="fr-FR" b="1" dirty="0" smtClean="0">
                <a:solidFill>
                  <a:srgbClr val="FF0000"/>
                </a:solidFill>
              </a:rPr>
              <a:t>cône primitif </a:t>
            </a:r>
            <a:r>
              <a:rPr lang="fr-FR" b="1" dirty="0" smtClean="0"/>
              <a:t>et le </a:t>
            </a:r>
            <a:r>
              <a:rPr lang="fr-FR" b="1" dirty="0" smtClean="0">
                <a:solidFill>
                  <a:schemeClr val="accent6"/>
                </a:solidFill>
              </a:rPr>
              <a:t>cône de pied</a:t>
            </a:r>
            <a:r>
              <a:rPr lang="fr-FR" b="1" dirty="0" smtClean="0"/>
              <a:t> sont trois cônes différents qui ont le même sommet!!!</a:t>
            </a:r>
            <a:endParaRPr lang="fr-FR" b="1" dirty="0"/>
          </a:p>
        </p:txBody>
      </p:sp>
      <p:sp>
        <p:nvSpPr>
          <p:cNvPr id="17" name="Forme libre 16"/>
          <p:cNvSpPr/>
          <p:nvPr/>
        </p:nvSpPr>
        <p:spPr>
          <a:xfrm>
            <a:off x="11176907" y="2522764"/>
            <a:ext cx="638117" cy="2963636"/>
          </a:xfrm>
          <a:custGeom>
            <a:avLst/>
            <a:gdLst>
              <a:gd name="connsiteX0" fmla="*/ 0 w 604157"/>
              <a:gd name="connsiteY0" fmla="*/ 0 h 2963636"/>
              <a:gd name="connsiteX1" fmla="*/ 0 w 604157"/>
              <a:gd name="connsiteY1" fmla="*/ 2963636 h 2963636"/>
              <a:gd name="connsiteX2" fmla="*/ 604157 w 604157"/>
              <a:gd name="connsiteY2" fmla="*/ 1494065 h 2963636"/>
              <a:gd name="connsiteX3" fmla="*/ 0 w 604157"/>
              <a:gd name="connsiteY3" fmla="*/ 0 h 2963636"/>
            </a:gdLst>
            <a:ahLst/>
            <a:cxnLst>
              <a:cxn ang="0">
                <a:pos x="connsiteX0" y="connsiteY0"/>
              </a:cxn>
              <a:cxn ang="0">
                <a:pos x="connsiteX1" y="connsiteY1"/>
              </a:cxn>
              <a:cxn ang="0">
                <a:pos x="connsiteX2" y="connsiteY2"/>
              </a:cxn>
              <a:cxn ang="0">
                <a:pos x="connsiteX3" y="connsiteY3"/>
              </a:cxn>
            </a:cxnLst>
            <a:rect l="l" t="t" r="r" b="b"/>
            <a:pathLst>
              <a:path w="604157" h="2963636">
                <a:moveTo>
                  <a:pt x="0" y="0"/>
                </a:moveTo>
                <a:lnTo>
                  <a:pt x="0" y="2963636"/>
                </a:lnTo>
                <a:lnTo>
                  <a:pt x="604157" y="1494065"/>
                </a:lnTo>
                <a:lnTo>
                  <a:pt x="0" y="0"/>
                </a:lnTo>
                <a:close/>
              </a:path>
            </a:pathLst>
          </a:custGeom>
          <a:solidFill>
            <a:srgbClr val="FF0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11064240" y="2593838"/>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chemeClr val="accent6">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11306992" y="2457994"/>
            <a:ext cx="512718" cy="3126290"/>
          </a:xfrm>
          <a:custGeom>
            <a:avLst/>
            <a:gdLst>
              <a:gd name="connsiteX0" fmla="*/ 10386 w 483915"/>
              <a:gd name="connsiteY0" fmla="*/ 0 h 3094265"/>
              <a:gd name="connsiteX1" fmla="*/ 483915 w 483915"/>
              <a:gd name="connsiteY1" fmla="*/ 1543050 h 3094265"/>
              <a:gd name="connsiteX2" fmla="*/ 2222 w 483915"/>
              <a:gd name="connsiteY2" fmla="*/ 3094265 h 3094265"/>
              <a:gd name="connsiteX3" fmla="*/ 10386 w 483915"/>
              <a:gd name="connsiteY3" fmla="*/ 0 h 3094265"/>
            </a:gdLst>
            <a:ahLst/>
            <a:cxnLst>
              <a:cxn ang="0">
                <a:pos x="connsiteX0" y="connsiteY0"/>
              </a:cxn>
              <a:cxn ang="0">
                <a:pos x="connsiteX1" y="connsiteY1"/>
              </a:cxn>
              <a:cxn ang="0">
                <a:pos x="connsiteX2" y="connsiteY2"/>
              </a:cxn>
              <a:cxn ang="0">
                <a:pos x="connsiteX3" y="connsiteY3"/>
              </a:cxn>
            </a:cxnLst>
            <a:rect l="l" t="t" r="r" b="b"/>
            <a:pathLst>
              <a:path w="483915" h="3094265">
                <a:moveTo>
                  <a:pt x="10386" y="0"/>
                </a:moveTo>
                <a:lnTo>
                  <a:pt x="483915" y="1543050"/>
                </a:lnTo>
                <a:lnTo>
                  <a:pt x="2222" y="3094265"/>
                </a:lnTo>
                <a:cubicBezTo>
                  <a:pt x="-500" y="2062843"/>
                  <a:pt x="-3221" y="1031422"/>
                  <a:pt x="10386" y="0"/>
                </a:cubicBezTo>
                <a:close/>
              </a:path>
            </a:pathLst>
          </a:custGeom>
          <a:solidFill>
            <a:srgbClr val="BDD7EE">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5" name="Forme libre 14"/>
          <p:cNvSpPr/>
          <p:nvPr/>
        </p:nvSpPr>
        <p:spPr>
          <a:xfrm>
            <a:off x="11502934" y="3045279"/>
            <a:ext cx="302079" cy="1967592"/>
          </a:xfrm>
          <a:custGeom>
            <a:avLst/>
            <a:gdLst>
              <a:gd name="connsiteX0" fmla="*/ 0 w 302079"/>
              <a:gd name="connsiteY0" fmla="*/ 0 h 1967592"/>
              <a:gd name="connsiteX1" fmla="*/ 302079 w 302079"/>
              <a:gd name="connsiteY1" fmla="*/ 963385 h 1967592"/>
              <a:gd name="connsiteX2" fmla="*/ 0 w 302079"/>
              <a:gd name="connsiteY2" fmla="*/ 1967592 h 1967592"/>
              <a:gd name="connsiteX3" fmla="*/ 0 w 302079"/>
              <a:gd name="connsiteY3" fmla="*/ 0 h 1967592"/>
            </a:gdLst>
            <a:ahLst/>
            <a:cxnLst>
              <a:cxn ang="0">
                <a:pos x="connsiteX0" y="connsiteY0"/>
              </a:cxn>
              <a:cxn ang="0">
                <a:pos x="connsiteX1" y="connsiteY1"/>
              </a:cxn>
              <a:cxn ang="0">
                <a:pos x="connsiteX2" y="connsiteY2"/>
              </a:cxn>
              <a:cxn ang="0">
                <a:pos x="connsiteX3" y="connsiteY3"/>
              </a:cxn>
            </a:cxnLst>
            <a:rect l="l" t="t" r="r" b="b"/>
            <a:pathLst>
              <a:path w="302079" h="1967592">
                <a:moveTo>
                  <a:pt x="0" y="0"/>
                </a:moveTo>
                <a:lnTo>
                  <a:pt x="302079" y="963385"/>
                </a:lnTo>
                <a:lnTo>
                  <a:pt x="0" y="1967592"/>
                </a:lnTo>
                <a:lnTo>
                  <a:pt x="0"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Oval 28"/>
          <p:cNvSpPr/>
          <p:nvPr/>
        </p:nvSpPr>
        <p:spPr>
          <a:xfrm>
            <a:off x="11776676" y="3980602"/>
            <a:ext cx="63313" cy="590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9931950" y="6038637"/>
            <a:ext cx="1816457" cy="32316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en arc 9"/>
          <p:cNvCxnSpPr>
            <a:stCxn id="4" idx="6"/>
          </p:cNvCxnSpPr>
          <p:nvPr/>
        </p:nvCxnSpPr>
        <p:spPr>
          <a:xfrm flipV="1">
            <a:off x="11748407" y="4114800"/>
            <a:ext cx="91582" cy="2085420"/>
          </a:xfrm>
          <a:prstGeom prst="curvedConnector2">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 name="Espace réservé de la date 5"/>
          <p:cNvSpPr>
            <a:spLocks noGrp="1"/>
          </p:cNvSpPr>
          <p:nvPr>
            <p:ph type="dt" sz="half" idx="10"/>
          </p:nvPr>
        </p:nvSpPr>
        <p:spPr/>
        <p:txBody>
          <a:bodyPr/>
          <a:lstStyle/>
          <a:p>
            <a:fld id="{6C51EFF0-55A9-4475-A16C-5EE17C5FAF74}" type="datetime7">
              <a:rPr lang="en-US" smtClean="0"/>
              <a:t>Nov-18</a:t>
            </a:fld>
            <a:endParaRPr lang="en-US"/>
          </a:p>
        </p:txBody>
      </p:sp>
      <p:sp>
        <p:nvSpPr>
          <p:cNvPr id="7" name="Espace réservé du pied de page 6"/>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736094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76</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11"/>
          <p:cNvSpPr txBox="1"/>
          <p:nvPr/>
        </p:nvSpPr>
        <p:spPr>
          <a:xfrm>
            <a:off x="4947558" y="5715472"/>
            <a:ext cx="7070272" cy="923330"/>
          </a:xfrm>
          <a:prstGeom prst="rect">
            <a:avLst/>
          </a:prstGeom>
          <a:noFill/>
          <a:ln>
            <a:solidFill>
              <a:srgbClr val="FF0000"/>
            </a:solidFill>
          </a:ln>
        </p:spPr>
        <p:txBody>
          <a:bodyPr wrap="square" rtlCol="0">
            <a:spAutoFit/>
          </a:bodyPr>
          <a:lstStyle/>
          <a:p>
            <a:r>
              <a:rPr lang="fr-FR" b="1" dirty="0" smtClean="0"/>
              <a:t>ATTENTION : Aux vues sans coupes les surfaces de pieds ne sont jamais représentées. Sur ces deux vue aucun trait ne correspond au </a:t>
            </a:r>
            <a:r>
              <a:rPr lang="fr-FR" b="1" dirty="0" smtClean="0">
                <a:solidFill>
                  <a:schemeClr val="accent6"/>
                </a:solidFill>
              </a:rPr>
              <a:t>cône du pied</a:t>
            </a:r>
            <a:r>
              <a:rPr lang="fr-FR" b="1" dirty="0" smtClean="0"/>
              <a:t>.</a:t>
            </a:r>
            <a:endParaRPr lang="fr-FR" b="1" dirty="0"/>
          </a:p>
        </p:txBody>
      </p:sp>
      <p:sp>
        <p:nvSpPr>
          <p:cNvPr id="14" name="Forme libre 13"/>
          <p:cNvSpPr/>
          <p:nvPr/>
        </p:nvSpPr>
        <p:spPr>
          <a:xfrm>
            <a:off x="11064240" y="2593838"/>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p:cNvCxnSpPr/>
          <p:nvPr/>
        </p:nvCxnSpPr>
        <p:spPr>
          <a:xfrm flipH="1">
            <a:off x="6988623" y="2593838"/>
            <a:ext cx="4222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7141022" y="5412295"/>
            <a:ext cx="422256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8335736" y="1787979"/>
            <a:ext cx="1918607" cy="646331"/>
          </a:xfrm>
          <a:prstGeom prst="rect">
            <a:avLst/>
          </a:prstGeom>
          <a:noFill/>
        </p:spPr>
        <p:txBody>
          <a:bodyPr wrap="square" rtlCol="0">
            <a:spAutoFit/>
          </a:bodyPr>
          <a:lstStyle/>
          <a:p>
            <a:pPr algn="ctr"/>
            <a:r>
              <a:rPr lang="fr-FR" dirty="0" smtClean="0"/>
              <a:t>Pas de traits pour le cône de pied</a:t>
            </a:r>
            <a:endParaRPr lang="fr-FR" dirty="0"/>
          </a:p>
        </p:txBody>
      </p:sp>
      <p:sp>
        <p:nvSpPr>
          <p:cNvPr id="4" name="Espace réservé de la date 3"/>
          <p:cNvSpPr>
            <a:spLocks noGrp="1"/>
          </p:cNvSpPr>
          <p:nvPr>
            <p:ph type="dt" sz="half" idx="10"/>
          </p:nvPr>
        </p:nvSpPr>
        <p:spPr/>
        <p:txBody>
          <a:bodyPr/>
          <a:lstStyle/>
          <a:p>
            <a:fld id="{A4F611C5-B061-4FD6-A4F7-5BC06D77EB7B}"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219769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77</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871115" y="1122550"/>
            <a:ext cx="4093160" cy="57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11"/>
          <p:cNvSpPr txBox="1"/>
          <p:nvPr/>
        </p:nvSpPr>
        <p:spPr>
          <a:xfrm>
            <a:off x="4947558" y="5715472"/>
            <a:ext cx="7070272" cy="923330"/>
          </a:xfrm>
          <a:prstGeom prst="rect">
            <a:avLst/>
          </a:prstGeom>
          <a:noFill/>
          <a:ln>
            <a:solidFill>
              <a:srgbClr val="FF0000"/>
            </a:solidFill>
          </a:ln>
        </p:spPr>
        <p:txBody>
          <a:bodyPr wrap="square" rtlCol="0">
            <a:spAutoFit/>
          </a:bodyPr>
          <a:lstStyle/>
          <a:p>
            <a:r>
              <a:rPr lang="fr-FR" b="1" dirty="0" smtClean="0"/>
              <a:t>ATTENTION : Aux vues sans coupes les surfaces de pieds ne sont jamais représentées. Sur ces deux vue aucun trait ne correspond au </a:t>
            </a:r>
            <a:r>
              <a:rPr lang="fr-FR" b="1" dirty="0" smtClean="0">
                <a:solidFill>
                  <a:schemeClr val="accent6"/>
                </a:solidFill>
              </a:rPr>
              <a:t>cône du pied</a:t>
            </a:r>
            <a:r>
              <a:rPr lang="fr-FR" b="1" dirty="0" smtClean="0"/>
              <a:t>. </a:t>
            </a:r>
            <a:r>
              <a:rPr lang="fr-FR" b="1" dirty="0" smtClean="0">
                <a:solidFill>
                  <a:srgbClr val="FF0000"/>
                </a:solidFill>
              </a:rPr>
              <a:t>On ne représente que sur les coupes le trait pour le cône de pied.</a:t>
            </a:r>
            <a:endParaRPr lang="fr-FR" b="1" dirty="0">
              <a:solidFill>
                <a:srgbClr val="FF0000"/>
              </a:solidFill>
            </a:endParaRPr>
          </a:p>
        </p:txBody>
      </p:sp>
      <p:sp>
        <p:nvSpPr>
          <p:cNvPr id="14" name="Forme libre 13"/>
          <p:cNvSpPr/>
          <p:nvPr/>
        </p:nvSpPr>
        <p:spPr>
          <a:xfrm>
            <a:off x="11064240" y="2593838"/>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p:cNvCxnSpPr/>
          <p:nvPr/>
        </p:nvCxnSpPr>
        <p:spPr>
          <a:xfrm flipH="1">
            <a:off x="6988623" y="2593838"/>
            <a:ext cx="4222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7141022" y="5412295"/>
            <a:ext cx="422256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8335736" y="1787979"/>
            <a:ext cx="1918607" cy="646331"/>
          </a:xfrm>
          <a:prstGeom prst="rect">
            <a:avLst/>
          </a:prstGeom>
          <a:noFill/>
        </p:spPr>
        <p:txBody>
          <a:bodyPr wrap="square" rtlCol="0">
            <a:spAutoFit/>
          </a:bodyPr>
          <a:lstStyle/>
          <a:p>
            <a:pPr algn="ctr"/>
            <a:r>
              <a:rPr lang="fr-FR" dirty="0" smtClean="0"/>
              <a:t>Pas de traits pour le cône de pied</a:t>
            </a:r>
            <a:endParaRPr lang="fr-FR" dirty="0"/>
          </a:p>
        </p:txBody>
      </p:sp>
      <p:sp>
        <p:nvSpPr>
          <p:cNvPr id="4" name="Espace réservé de la date 3"/>
          <p:cNvSpPr>
            <a:spLocks noGrp="1"/>
          </p:cNvSpPr>
          <p:nvPr>
            <p:ph type="dt" sz="half" idx="10"/>
          </p:nvPr>
        </p:nvSpPr>
        <p:spPr/>
        <p:txBody>
          <a:bodyPr/>
          <a:lstStyle/>
          <a:p>
            <a:fld id="{2F3B686A-B29C-4AE5-8E84-63C18F220078}"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6188444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78</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7212177" y="1295418"/>
            <a:ext cx="1918607" cy="923330"/>
          </a:xfrm>
          <a:prstGeom prst="rect">
            <a:avLst/>
          </a:prstGeom>
          <a:noFill/>
        </p:spPr>
        <p:txBody>
          <a:bodyPr wrap="square" rtlCol="0">
            <a:spAutoFit/>
          </a:bodyPr>
          <a:lstStyle/>
          <a:p>
            <a:pPr algn="ctr"/>
            <a:r>
              <a:rPr lang="fr-FR" b="1" dirty="0" smtClean="0"/>
              <a:t>Vue sans coupe : </a:t>
            </a:r>
            <a:r>
              <a:rPr lang="fr-FR" dirty="0" smtClean="0"/>
              <a:t>Pas de traits pour le cône de pied</a:t>
            </a:r>
            <a:endParaRPr lang="fr-FR" dirty="0"/>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09092" y="1906595"/>
            <a:ext cx="3611678" cy="409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9642777" y="1326722"/>
            <a:ext cx="1918607" cy="923330"/>
          </a:xfrm>
          <a:prstGeom prst="rect">
            <a:avLst/>
          </a:prstGeom>
          <a:noFill/>
        </p:spPr>
        <p:txBody>
          <a:bodyPr wrap="square" rtlCol="0">
            <a:spAutoFit/>
          </a:bodyPr>
          <a:lstStyle/>
          <a:p>
            <a:pPr algn="ctr"/>
            <a:r>
              <a:rPr lang="fr-FR" b="1" dirty="0" smtClean="0"/>
              <a:t>Vue en coupe : </a:t>
            </a:r>
            <a:r>
              <a:rPr lang="fr-FR" dirty="0" smtClean="0"/>
              <a:t>Trait pour le cône de pied</a:t>
            </a:r>
            <a:endParaRPr lang="fr-FR" dirty="0"/>
          </a:p>
        </p:txBody>
      </p:sp>
      <p:sp>
        <p:nvSpPr>
          <p:cNvPr id="19" name="Forme libre 18"/>
          <p:cNvSpPr/>
          <p:nvPr/>
        </p:nvSpPr>
        <p:spPr>
          <a:xfrm>
            <a:off x="10525397" y="2540713"/>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19"/>
          <p:cNvSpPr/>
          <p:nvPr/>
        </p:nvSpPr>
        <p:spPr>
          <a:xfrm>
            <a:off x="8363445" y="2548877"/>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p:cNvSpPr>
            <a:spLocks noGrp="1"/>
          </p:cNvSpPr>
          <p:nvPr>
            <p:ph type="dt" sz="half" idx="10"/>
          </p:nvPr>
        </p:nvSpPr>
        <p:spPr/>
        <p:txBody>
          <a:bodyPr/>
          <a:lstStyle/>
          <a:p>
            <a:fld id="{A0A54B5F-39A2-4161-9FC0-356984D3BE58}"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855363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79</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129"/>
          <a:stretch/>
        </p:blipFill>
        <p:spPr bwMode="auto">
          <a:xfrm rot="5400000">
            <a:off x="8612167" y="2809670"/>
            <a:ext cx="3611678" cy="228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9642777" y="1326722"/>
            <a:ext cx="1918607" cy="923330"/>
          </a:xfrm>
          <a:prstGeom prst="rect">
            <a:avLst/>
          </a:prstGeom>
          <a:noFill/>
        </p:spPr>
        <p:txBody>
          <a:bodyPr wrap="square" rtlCol="0">
            <a:spAutoFit/>
          </a:bodyPr>
          <a:lstStyle/>
          <a:p>
            <a:pPr algn="ctr"/>
            <a:r>
              <a:rPr lang="fr-FR" b="1" dirty="0" smtClean="0"/>
              <a:t>Vue en coupe : </a:t>
            </a:r>
            <a:r>
              <a:rPr lang="fr-FR" dirty="0" smtClean="0"/>
              <a:t>Trait pour le cône de pied</a:t>
            </a:r>
            <a:endParaRPr lang="fr-FR" dirty="0"/>
          </a:p>
        </p:txBody>
      </p:sp>
      <p:sp>
        <p:nvSpPr>
          <p:cNvPr id="19" name="Forme libre 18"/>
          <p:cNvSpPr/>
          <p:nvPr/>
        </p:nvSpPr>
        <p:spPr>
          <a:xfrm>
            <a:off x="10525397" y="2540713"/>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2497"/>
          <a:stretch/>
        </p:blipFill>
        <p:spPr bwMode="auto">
          <a:xfrm rot="5400000">
            <a:off x="5822114" y="2051033"/>
            <a:ext cx="4004766" cy="3827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5"/>
          <p:cNvCxnSpPr/>
          <p:nvPr/>
        </p:nvCxnSpPr>
        <p:spPr>
          <a:xfrm flipH="1">
            <a:off x="6893781" y="2557041"/>
            <a:ext cx="45688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6754992" y="5334678"/>
            <a:ext cx="456888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6779485" y="1295418"/>
            <a:ext cx="1918607" cy="923330"/>
          </a:xfrm>
          <a:prstGeom prst="rect">
            <a:avLst/>
          </a:prstGeom>
          <a:noFill/>
        </p:spPr>
        <p:txBody>
          <a:bodyPr wrap="square" rtlCol="0">
            <a:spAutoFit/>
          </a:bodyPr>
          <a:lstStyle/>
          <a:p>
            <a:pPr algn="ctr"/>
            <a:r>
              <a:rPr lang="fr-FR" b="1" dirty="0" smtClean="0"/>
              <a:t>Vue sans coupe : </a:t>
            </a:r>
            <a:r>
              <a:rPr lang="fr-FR" dirty="0" smtClean="0"/>
              <a:t>Pas de traits pour le cône de pied</a:t>
            </a:r>
            <a:endParaRPr lang="fr-FR" dirty="0"/>
          </a:p>
        </p:txBody>
      </p:sp>
      <p:sp>
        <p:nvSpPr>
          <p:cNvPr id="4" name="Espace réservé de la date 3"/>
          <p:cNvSpPr>
            <a:spLocks noGrp="1"/>
          </p:cNvSpPr>
          <p:nvPr>
            <p:ph type="dt" sz="half" idx="10"/>
          </p:nvPr>
        </p:nvSpPr>
        <p:spPr/>
        <p:txBody>
          <a:bodyPr/>
          <a:lstStyle/>
          <a:p>
            <a:fld id="{1FA8E97B-DF12-4198-AD37-F3819AA2BA81}"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6430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875638" cy="1325563"/>
          </a:xfrm>
        </p:spPr>
        <p:txBody>
          <a:bodyPr>
            <a:normAutofit/>
          </a:bodyPr>
          <a:lstStyle/>
          <a:p>
            <a:r>
              <a:rPr lang="fr-FR" sz="4000" dirty="0" smtClean="0"/>
              <a:t>Les trois catégories des pièces de transmission</a:t>
            </a:r>
            <a:endParaRPr lang="en-US" sz="4000" dirty="0"/>
          </a:p>
        </p:txBody>
      </p:sp>
      <p:pic>
        <p:nvPicPr>
          <p:cNvPr id="17" name="Picture 16"/>
          <p:cNvPicPr>
            <a:picLocks noChangeAspect="1"/>
          </p:cNvPicPr>
          <p:nvPr/>
        </p:nvPicPr>
        <p:blipFill rotWithShape="1">
          <a:blip r:embed="rId2"/>
          <a:srcRect l="1918" t="1825" r="53695" b="11542"/>
          <a:stretch/>
        </p:blipFill>
        <p:spPr>
          <a:xfrm>
            <a:off x="6519460" y="239667"/>
            <a:ext cx="2447926" cy="2305050"/>
          </a:xfrm>
          <a:prstGeom prst="rect">
            <a:avLst/>
          </a:prstGeom>
        </p:spPr>
      </p:pic>
      <p:pic>
        <p:nvPicPr>
          <p:cNvPr id="18" name="Picture 17"/>
          <p:cNvPicPr>
            <a:picLocks noChangeAspect="1"/>
          </p:cNvPicPr>
          <p:nvPr/>
        </p:nvPicPr>
        <p:blipFill>
          <a:blip r:embed="rId3"/>
          <a:stretch>
            <a:fillRect/>
          </a:stretch>
        </p:blipFill>
        <p:spPr>
          <a:xfrm>
            <a:off x="7386121" y="2534508"/>
            <a:ext cx="4466342" cy="1935050"/>
          </a:xfrm>
          <a:prstGeom prst="rect">
            <a:avLst/>
          </a:prstGeom>
        </p:spPr>
      </p:pic>
      <p:sp>
        <p:nvSpPr>
          <p:cNvPr id="27" name="TextBox 26"/>
          <p:cNvSpPr txBox="1"/>
          <p:nvPr/>
        </p:nvSpPr>
        <p:spPr>
          <a:xfrm>
            <a:off x="6096000" y="2198989"/>
            <a:ext cx="376661" cy="381000"/>
          </a:xfrm>
          <a:prstGeom prst="rect">
            <a:avLst/>
          </a:prstGeom>
          <a:noFill/>
        </p:spPr>
        <p:txBody>
          <a:bodyPr wrap="square" rtlCol="0">
            <a:spAutoFit/>
          </a:bodyPr>
          <a:lstStyle/>
          <a:p>
            <a:r>
              <a:rPr lang="fr-FR" dirty="0" smtClean="0"/>
              <a:t>1</a:t>
            </a:r>
            <a:endParaRPr lang="en-US" dirty="0"/>
          </a:p>
        </p:txBody>
      </p:sp>
      <p:pic>
        <p:nvPicPr>
          <p:cNvPr id="28" name="Picture 27"/>
          <p:cNvPicPr>
            <a:picLocks noChangeAspect="1"/>
          </p:cNvPicPr>
          <p:nvPr/>
        </p:nvPicPr>
        <p:blipFill rotWithShape="1">
          <a:blip r:embed="rId2"/>
          <a:srcRect l="52471" t="2133" r="1588" b="12310"/>
          <a:stretch/>
        </p:blipFill>
        <p:spPr>
          <a:xfrm>
            <a:off x="9147767" y="268242"/>
            <a:ext cx="2533650" cy="2276475"/>
          </a:xfrm>
          <a:prstGeom prst="rect">
            <a:avLst/>
          </a:prstGeom>
        </p:spPr>
      </p:pic>
      <p:sp>
        <p:nvSpPr>
          <p:cNvPr id="29" name="TextBox 28"/>
          <p:cNvSpPr txBox="1"/>
          <p:nvPr/>
        </p:nvSpPr>
        <p:spPr>
          <a:xfrm>
            <a:off x="7480959" y="3925888"/>
            <a:ext cx="376661" cy="381000"/>
          </a:xfrm>
          <a:prstGeom prst="rect">
            <a:avLst/>
          </a:prstGeom>
          <a:noFill/>
        </p:spPr>
        <p:txBody>
          <a:bodyPr wrap="square" rtlCol="0">
            <a:spAutoFit/>
          </a:bodyPr>
          <a:lstStyle/>
          <a:p>
            <a:r>
              <a:rPr lang="fr-FR" dirty="0" smtClean="0"/>
              <a:t>2</a:t>
            </a:r>
            <a:endParaRPr lang="en-US" dirty="0"/>
          </a:p>
        </p:txBody>
      </p:sp>
      <p:sp>
        <p:nvSpPr>
          <p:cNvPr id="31" name="Rectangle 30"/>
          <p:cNvSpPr/>
          <p:nvPr/>
        </p:nvSpPr>
        <p:spPr>
          <a:xfrm>
            <a:off x="6119389" y="239667"/>
            <a:ext cx="5611072"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504" y="3642543"/>
            <a:ext cx="6228272" cy="3000821"/>
          </a:xfrm>
          <a:prstGeom prst="rect">
            <a:avLst/>
          </a:prstGeom>
          <a:ln w="28575">
            <a:solidFill>
              <a:srgbClr val="FF0000"/>
            </a:solidFill>
          </a:ln>
        </p:spPr>
        <p:txBody>
          <a:bodyPr wrap="square">
            <a:spAutoFit/>
          </a:bodyPr>
          <a:lstStyle/>
          <a:p>
            <a:pPr>
              <a:lnSpc>
                <a:spcPct val="150000"/>
              </a:lnSpc>
            </a:pPr>
            <a:r>
              <a:rPr lang="fr-FR" dirty="0" smtClean="0">
                <a:solidFill>
                  <a:srgbClr val="FF0000"/>
                </a:solidFill>
              </a:rPr>
              <a:t>Les dessins détaillés de ces pièces peuvent être très compliqués. </a:t>
            </a:r>
          </a:p>
          <a:p>
            <a:pPr>
              <a:lnSpc>
                <a:spcPct val="150000"/>
              </a:lnSpc>
            </a:pPr>
            <a:r>
              <a:rPr lang="fr-FR" dirty="0" smtClean="0">
                <a:solidFill>
                  <a:srgbClr val="FF0000"/>
                </a:solidFill>
              </a:rPr>
              <a:t>En dessins normalisés, on les indique de manière simplifiée comme de roues (cercles) d’un diamètre appelé </a:t>
            </a:r>
            <a:r>
              <a:rPr lang="fr-FR" b="1" i="1" u="sng" dirty="0" smtClean="0">
                <a:solidFill>
                  <a:srgbClr val="FF0000"/>
                </a:solidFill>
              </a:rPr>
              <a:t>diamètre primitif</a:t>
            </a:r>
            <a:r>
              <a:rPr lang="fr-FR" b="1" i="1" dirty="0" smtClean="0">
                <a:solidFill>
                  <a:srgbClr val="FF0000"/>
                </a:solidFill>
              </a:rPr>
              <a:t> </a:t>
            </a:r>
            <a:r>
              <a:rPr lang="fr-FR" dirty="0" smtClean="0">
                <a:solidFill>
                  <a:srgbClr val="FF0000"/>
                </a:solidFill>
              </a:rPr>
              <a:t>représenté comme une ligne en trait mixte. </a:t>
            </a:r>
          </a:p>
          <a:p>
            <a:pPr>
              <a:lnSpc>
                <a:spcPct val="150000"/>
              </a:lnSpc>
            </a:pPr>
            <a:r>
              <a:rPr lang="fr-FR" dirty="0" smtClean="0">
                <a:solidFill>
                  <a:srgbClr val="FF0000"/>
                </a:solidFill>
              </a:rPr>
              <a:t>Ce diamètre est utilisé pour la plupart de calculs et rendre ces pièces « équivalentes » aux roues de friction ou à une poulie simple à courroie plate. </a:t>
            </a:r>
            <a:endParaRPr lang="en-US" dirty="0">
              <a:solidFill>
                <a:srgbClr val="FF0000"/>
              </a:solidFill>
            </a:endParaRPr>
          </a:p>
        </p:txBody>
      </p:sp>
      <p:sp>
        <p:nvSpPr>
          <p:cNvPr id="33" name="Content Placeholder 2"/>
          <p:cNvSpPr>
            <a:spLocks noGrp="1"/>
          </p:cNvSpPr>
          <p:nvPr>
            <p:ph idx="1"/>
          </p:nvPr>
        </p:nvSpPr>
        <p:spPr>
          <a:xfrm>
            <a:off x="838200" y="1427083"/>
            <a:ext cx="10515600" cy="4786472"/>
          </a:xfrm>
        </p:spPr>
        <p:txBody>
          <a:bodyPr/>
          <a:lstStyle/>
          <a:p>
            <a:pPr marL="514350" indent="-514350">
              <a:lnSpc>
                <a:spcPct val="150000"/>
              </a:lnSpc>
              <a:buAutoNum type="arabicPeriod"/>
            </a:pPr>
            <a:r>
              <a:rPr lang="fr-FR" dirty="0" smtClean="0"/>
              <a:t>Par poulies-courroie</a:t>
            </a:r>
          </a:p>
          <a:p>
            <a:pPr marL="514350" indent="-514350">
              <a:lnSpc>
                <a:spcPct val="150000"/>
              </a:lnSpc>
              <a:buAutoNum type="arabicPeriod"/>
            </a:pPr>
            <a:r>
              <a:rPr lang="fr-FR" dirty="0" smtClean="0"/>
              <a:t>Par chaîne</a:t>
            </a:r>
          </a:p>
          <a:p>
            <a:pPr marL="514350" indent="-514350">
              <a:lnSpc>
                <a:spcPct val="150000"/>
              </a:lnSpc>
              <a:buAutoNum type="arabicPeriod"/>
            </a:pPr>
            <a:r>
              <a:rPr lang="fr-FR" dirty="0" smtClean="0"/>
              <a:t>Par engrenages</a:t>
            </a:r>
            <a:endParaRPr lang="en-US" dirty="0"/>
          </a:p>
        </p:txBody>
      </p:sp>
      <p:pic>
        <p:nvPicPr>
          <p:cNvPr id="36" name="Picture 18"/>
          <p:cNvPicPr>
            <a:picLocks noChangeAspect="1"/>
          </p:cNvPicPr>
          <p:nvPr/>
        </p:nvPicPr>
        <p:blipFill>
          <a:blip r:embed="rId4"/>
          <a:stretch>
            <a:fillRect/>
          </a:stretch>
        </p:blipFill>
        <p:spPr>
          <a:xfrm>
            <a:off x="6013620" y="4498635"/>
            <a:ext cx="1869344" cy="2333273"/>
          </a:xfrm>
          <a:prstGeom prst="rect">
            <a:avLst/>
          </a:prstGeom>
        </p:spPr>
      </p:pic>
      <p:sp>
        <p:nvSpPr>
          <p:cNvPr id="37" name="Rectangle 36"/>
          <p:cNvSpPr/>
          <p:nvPr/>
        </p:nvSpPr>
        <p:spPr>
          <a:xfrm>
            <a:off x="7480959" y="5882514"/>
            <a:ext cx="524929" cy="78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23005" y="4479767"/>
            <a:ext cx="6211330"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29"/>
          <p:cNvSpPr txBox="1"/>
          <p:nvPr/>
        </p:nvSpPr>
        <p:spPr>
          <a:xfrm>
            <a:off x="5890696" y="6463450"/>
            <a:ext cx="376661" cy="381000"/>
          </a:xfrm>
          <a:prstGeom prst="rect">
            <a:avLst/>
          </a:prstGeom>
          <a:noFill/>
        </p:spPr>
        <p:txBody>
          <a:bodyPr wrap="square" rtlCol="0">
            <a:spAutoFit/>
          </a:bodyPr>
          <a:lstStyle/>
          <a:p>
            <a:r>
              <a:rPr lang="fr-FR" dirty="0" smtClean="0"/>
              <a:t>3</a:t>
            </a:r>
            <a:endParaRPr lang="en-US" dirty="0"/>
          </a:p>
        </p:txBody>
      </p:sp>
      <p:pic>
        <p:nvPicPr>
          <p:cNvPr id="4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6540" b="6817"/>
          <a:stretch/>
        </p:blipFill>
        <p:spPr bwMode="auto">
          <a:xfrm>
            <a:off x="7904955" y="4498635"/>
            <a:ext cx="4159806" cy="230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9639300" y="6534149"/>
            <a:ext cx="2425461" cy="257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Slide Number Placeholder 33"/>
          <p:cNvSpPr>
            <a:spLocks noGrp="1"/>
          </p:cNvSpPr>
          <p:nvPr>
            <p:ph type="sldNum" sz="quarter" idx="12"/>
          </p:nvPr>
        </p:nvSpPr>
        <p:spPr>
          <a:xfrm>
            <a:off x="9321561" y="6426569"/>
            <a:ext cx="2743200" cy="365125"/>
          </a:xfrm>
        </p:spPr>
        <p:txBody>
          <a:bodyPr/>
          <a:lstStyle/>
          <a:p>
            <a:fld id="{20D68944-6564-4374-BCF3-9E9F36549B1D}" type="slidenum">
              <a:rPr lang="en-US" smtClean="0"/>
              <a:pPr/>
              <a:t>8</a:t>
            </a:fld>
            <a:endParaRPr lang="en-US" dirty="0"/>
          </a:p>
        </p:txBody>
      </p:sp>
      <p:sp>
        <p:nvSpPr>
          <p:cNvPr id="7" name="ZoneTexte 6"/>
          <p:cNvSpPr txBox="1"/>
          <p:nvPr/>
        </p:nvSpPr>
        <p:spPr>
          <a:xfrm>
            <a:off x="3775503" y="2578703"/>
            <a:ext cx="3610618" cy="646331"/>
          </a:xfrm>
          <a:prstGeom prst="rect">
            <a:avLst/>
          </a:prstGeom>
          <a:noFill/>
          <a:ln w="57150">
            <a:solidFill>
              <a:srgbClr val="FF0000"/>
            </a:solidFill>
          </a:ln>
        </p:spPr>
        <p:txBody>
          <a:bodyPr wrap="square" rtlCol="0">
            <a:spAutoFit/>
          </a:bodyPr>
          <a:lstStyle/>
          <a:p>
            <a:pPr algn="ctr"/>
            <a:r>
              <a:rPr lang="fr-FR" dirty="0" smtClean="0">
                <a:solidFill>
                  <a:srgbClr val="FF0000"/>
                </a:solidFill>
              </a:rPr>
              <a:t>Deux exemples d’utilisation</a:t>
            </a:r>
            <a:r>
              <a:rPr lang="fr-FR" b="1" dirty="0" smtClean="0">
                <a:solidFill>
                  <a:srgbClr val="FF0000"/>
                </a:solidFill>
              </a:rPr>
              <a:t> </a:t>
            </a:r>
            <a:r>
              <a:rPr lang="fr-FR" b="1" u="sng" dirty="0" smtClean="0">
                <a:solidFill>
                  <a:srgbClr val="FF0000"/>
                </a:solidFill>
              </a:rPr>
              <a:t>des diamètres primitifs </a:t>
            </a:r>
            <a:endParaRPr lang="fr-FR" b="1" u="sng" dirty="0">
              <a:solidFill>
                <a:srgbClr val="FF0000"/>
              </a:solidFill>
            </a:endParaRPr>
          </a:p>
        </p:txBody>
      </p:sp>
      <p:cxnSp>
        <p:nvCxnSpPr>
          <p:cNvPr id="9" name="Connecteur droit avec flèche 8"/>
          <p:cNvCxnSpPr/>
          <p:nvPr/>
        </p:nvCxnSpPr>
        <p:spPr>
          <a:xfrm>
            <a:off x="7229475" y="3225034"/>
            <a:ext cx="628145" cy="27699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5890695" y="3225034"/>
            <a:ext cx="2472255" cy="19437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9079983" y="4933950"/>
            <a:ext cx="1809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9079983" y="6362700"/>
            <a:ext cx="180974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Espace réservé de la date 2"/>
          <p:cNvSpPr>
            <a:spLocks noGrp="1"/>
          </p:cNvSpPr>
          <p:nvPr>
            <p:ph type="dt" sz="half" idx="10"/>
          </p:nvPr>
        </p:nvSpPr>
        <p:spPr/>
        <p:txBody>
          <a:bodyPr/>
          <a:lstStyle/>
          <a:p>
            <a:fld id="{AD4FF87F-B0FE-4C30-9D8C-4CD8B455214D}" type="datetime7">
              <a:rPr lang="en-US" smtClean="0"/>
              <a:t>Nov-18</a:t>
            </a:fld>
            <a:endParaRPr lang="en-US"/>
          </a:p>
        </p:txBody>
      </p:sp>
      <p:sp>
        <p:nvSpPr>
          <p:cNvPr id="5" name="Espace réservé du pied de page 4"/>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0351151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Représentations normalisées </a:t>
            </a:r>
            <a:r>
              <a:rPr lang="fr-FR" dirty="0"/>
              <a:t>des engrenages</a:t>
            </a:r>
          </a:p>
        </p:txBody>
      </p:sp>
      <p:sp>
        <p:nvSpPr>
          <p:cNvPr id="3" name="Espace réservé du contenu 2"/>
          <p:cNvSpPr>
            <a:spLocks noGrp="1"/>
          </p:cNvSpPr>
          <p:nvPr>
            <p:ph sz="half" idx="1"/>
          </p:nvPr>
        </p:nvSpPr>
        <p:spPr/>
        <p:txBody>
          <a:bodyPr>
            <a:normAutofit fontScale="55000" lnSpcReduction="20000"/>
          </a:bodyPr>
          <a:lstStyle/>
          <a:p>
            <a:pPr marL="0" indent="0">
              <a:lnSpc>
                <a:spcPct val="160000"/>
              </a:lnSpc>
              <a:buNone/>
            </a:pPr>
            <a:r>
              <a:rPr lang="fr-FR" dirty="0" smtClean="0"/>
              <a:t>Pour simplifier la représentation des engrenages sur le dessin technique nous remplaçons la vraie géométrie par la géométrie de d’un solide englobant l’engrenage que sa denture est représenté :</a:t>
            </a:r>
          </a:p>
          <a:p>
            <a:pPr marL="514350" indent="-514350">
              <a:lnSpc>
                <a:spcPct val="160000"/>
              </a:lnSpc>
              <a:buAutoNum type="arabicPeriod"/>
            </a:pPr>
            <a:r>
              <a:rPr lang="fr-FR" dirty="0" smtClean="0"/>
              <a:t>Par sa surface de tête représentée par une ligne visible</a:t>
            </a:r>
          </a:p>
          <a:p>
            <a:pPr marL="514350" indent="-514350">
              <a:lnSpc>
                <a:spcPct val="160000"/>
              </a:lnSpc>
              <a:buAutoNum type="arabicPeriod"/>
            </a:pPr>
            <a:r>
              <a:rPr lang="fr-FR" dirty="0" smtClean="0"/>
              <a:t>Par sa surface primitive représentée par une ligne d'axe</a:t>
            </a:r>
          </a:p>
          <a:p>
            <a:pPr marL="0" indent="0">
              <a:lnSpc>
                <a:spcPct val="160000"/>
              </a:lnSpc>
              <a:buNone/>
            </a:pPr>
            <a:r>
              <a:rPr lang="fr-FR" dirty="0"/>
              <a:t>La surface </a:t>
            </a:r>
            <a:r>
              <a:rPr lang="fr-FR" dirty="0" smtClean="0"/>
              <a:t>visible </a:t>
            </a:r>
            <a:r>
              <a:rPr lang="fr-FR" dirty="0"/>
              <a:t>(de la tête)</a:t>
            </a:r>
            <a:r>
              <a:rPr lang="fr-FR" dirty="0" smtClean="0"/>
              <a:t> </a:t>
            </a:r>
            <a:r>
              <a:rPr lang="fr-FR" dirty="0"/>
              <a:t>est :</a:t>
            </a:r>
          </a:p>
          <a:p>
            <a:pPr>
              <a:lnSpc>
                <a:spcPct val="160000"/>
              </a:lnSpc>
              <a:buFontTx/>
              <a:buChar char="-"/>
            </a:pPr>
            <a:r>
              <a:rPr lang="fr-FR" dirty="0" smtClean="0"/>
              <a:t>Pour les engrenage cylindrique : un cylindre</a:t>
            </a:r>
          </a:p>
          <a:p>
            <a:pPr>
              <a:lnSpc>
                <a:spcPct val="160000"/>
              </a:lnSpc>
              <a:buFontTx/>
              <a:buChar char="-"/>
            </a:pPr>
            <a:r>
              <a:rPr lang="fr-FR" dirty="0" smtClean="0"/>
              <a:t>Pour les engrenage conique : un cône coupé</a:t>
            </a:r>
          </a:p>
          <a:p>
            <a:pPr>
              <a:lnSpc>
                <a:spcPct val="160000"/>
              </a:lnSpc>
              <a:buFontTx/>
              <a:buChar char="-"/>
            </a:pPr>
            <a:r>
              <a:rPr lang="fr-FR" dirty="0" smtClean="0">
                <a:solidFill>
                  <a:schemeClr val="bg1"/>
                </a:solidFill>
              </a:rPr>
              <a:t>Pour les crémaillère : un parallélépipède</a:t>
            </a:r>
          </a:p>
          <a:p>
            <a:pPr marL="514350" indent="-514350">
              <a:lnSpc>
                <a:spcPct val="160000"/>
              </a:lnSpc>
              <a:buAutoNum type="arabicPeriod"/>
            </a:pPr>
            <a:endParaRPr lang="fr-FR" dirty="0"/>
          </a:p>
          <a:p>
            <a:pPr marL="0" indent="0">
              <a:lnSpc>
                <a:spcPct val="160000"/>
              </a:lnSpc>
              <a:buNone/>
            </a:pPr>
            <a:endParaRPr lang="fr-FR" dirty="0">
              <a:solidFill>
                <a:schemeClr val="bg1"/>
              </a:solidFill>
            </a:endParaRP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80</a:t>
            </a:fld>
            <a:endParaRPr lang="en-US" dirty="0"/>
          </a:p>
        </p:txBody>
      </p:sp>
      <p:sp>
        <p:nvSpPr>
          <p:cNvPr id="26" name="Rectangle 25"/>
          <p:cNvSpPr/>
          <p:nvPr/>
        </p:nvSpPr>
        <p:spPr>
          <a:xfrm>
            <a:off x="7840203" y="2593838"/>
            <a:ext cx="298622" cy="128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66976" y="5591904"/>
            <a:ext cx="298622" cy="12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38053" y="3817580"/>
            <a:ext cx="193897" cy="13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47857" y="2147207"/>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7545112" y="5188980"/>
            <a:ext cx="1240972" cy="446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129"/>
          <a:stretch/>
        </p:blipFill>
        <p:spPr bwMode="auto">
          <a:xfrm rot="5400000">
            <a:off x="8612167" y="2809670"/>
            <a:ext cx="3611678" cy="228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9642777" y="1326722"/>
            <a:ext cx="1918607" cy="923330"/>
          </a:xfrm>
          <a:prstGeom prst="rect">
            <a:avLst/>
          </a:prstGeom>
          <a:noFill/>
        </p:spPr>
        <p:txBody>
          <a:bodyPr wrap="square" rtlCol="0">
            <a:spAutoFit/>
          </a:bodyPr>
          <a:lstStyle/>
          <a:p>
            <a:pPr algn="ctr"/>
            <a:r>
              <a:rPr lang="fr-FR" b="1" dirty="0" smtClean="0"/>
              <a:t>Vue en coupe : </a:t>
            </a:r>
            <a:r>
              <a:rPr lang="fr-FR" dirty="0" smtClean="0"/>
              <a:t>Trait pour le cône de pied</a:t>
            </a:r>
            <a:endParaRPr lang="fr-FR" dirty="0"/>
          </a:p>
        </p:txBody>
      </p:sp>
      <p:sp>
        <p:nvSpPr>
          <p:cNvPr id="19" name="Forme libre 18"/>
          <p:cNvSpPr/>
          <p:nvPr/>
        </p:nvSpPr>
        <p:spPr>
          <a:xfrm>
            <a:off x="10525397" y="2540713"/>
            <a:ext cx="753292" cy="2818457"/>
          </a:xfrm>
          <a:custGeom>
            <a:avLst/>
            <a:gdLst>
              <a:gd name="connsiteX0" fmla="*/ 0 w 1005840"/>
              <a:gd name="connsiteY0" fmla="*/ 0 h 3787140"/>
              <a:gd name="connsiteX1" fmla="*/ 1005840 w 1005840"/>
              <a:gd name="connsiteY1" fmla="*/ 1897380 h 3787140"/>
              <a:gd name="connsiteX2" fmla="*/ 0 w 1005840"/>
              <a:gd name="connsiteY2" fmla="*/ 3787140 h 3787140"/>
              <a:gd name="connsiteX3" fmla="*/ 0 w 1005840"/>
              <a:gd name="connsiteY3" fmla="*/ 0 h 3787140"/>
            </a:gdLst>
            <a:ahLst/>
            <a:cxnLst>
              <a:cxn ang="0">
                <a:pos x="connsiteX0" y="connsiteY0"/>
              </a:cxn>
              <a:cxn ang="0">
                <a:pos x="connsiteX1" y="connsiteY1"/>
              </a:cxn>
              <a:cxn ang="0">
                <a:pos x="connsiteX2" y="connsiteY2"/>
              </a:cxn>
              <a:cxn ang="0">
                <a:pos x="connsiteX3" y="connsiteY3"/>
              </a:cxn>
            </a:cxnLst>
            <a:rect l="l" t="t" r="r" b="b"/>
            <a:pathLst>
              <a:path w="1005840" h="3787140">
                <a:moveTo>
                  <a:pt x="0" y="0"/>
                </a:moveTo>
                <a:lnTo>
                  <a:pt x="1005840" y="1897380"/>
                </a:lnTo>
                <a:lnTo>
                  <a:pt x="0" y="3787140"/>
                </a:lnTo>
                <a:lnTo>
                  <a:pt x="0" y="0"/>
                </a:lnTo>
                <a:close/>
              </a:path>
            </a:pathLst>
          </a:custGeom>
          <a:solidFill>
            <a:srgbClr val="A9D18E">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2497"/>
          <a:stretch/>
        </p:blipFill>
        <p:spPr bwMode="auto">
          <a:xfrm rot="5400000">
            <a:off x="5822114" y="2051033"/>
            <a:ext cx="4004766" cy="3827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6779485" y="1295418"/>
            <a:ext cx="1918607" cy="923330"/>
          </a:xfrm>
          <a:prstGeom prst="rect">
            <a:avLst/>
          </a:prstGeom>
          <a:noFill/>
        </p:spPr>
        <p:txBody>
          <a:bodyPr wrap="square" rtlCol="0">
            <a:spAutoFit/>
          </a:bodyPr>
          <a:lstStyle/>
          <a:p>
            <a:pPr algn="ctr"/>
            <a:r>
              <a:rPr lang="fr-FR" b="1" dirty="0" smtClean="0"/>
              <a:t>Vue sans coupe : </a:t>
            </a:r>
            <a:r>
              <a:rPr lang="fr-FR" dirty="0" smtClean="0"/>
              <a:t>Pas de traits pour le cône de pied</a:t>
            </a:r>
            <a:endParaRPr lang="fr-FR" dirty="0"/>
          </a:p>
        </p:txBody>
      </p:sp>
      <p:sp>
        <p:nvSpPr>
          <p:cNvPr id="20" name="ZoneTexte 6"/>
          <p:cNvSpPr txBox="1"/>
          <p:nvPr/>
        </p:nvSpPr>
        <p:spPr>
          <a:xfrm>
            <a:off x="1358802" y="5020223"/>
            <a:ext cx="5025670" cy="1754326"/>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engrenages coniques sur les dessins des pages 8, 10, 11, 13 de votre « Recueil A3 ». Quels peuvent être démontés de leur axe ? </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4" name="Espace réservé de la date 3"/>
          <p:cNvSpPr>
            <a:spLocks noGrp="1"/>
          </p:cNvSpPr>
          <p:nvPr>
            <p:ph type="dt" sz="half" idx="10"/>
          </p:nvPr>
        </p:nvSpPr>
        <p:spPr/>
        <p:txBody>
          <a:bodyPr/>
          <a:lstStyle/>
          <a:p>
            <a:fld id="{6B01689C-8638-4234-B9B8-A99B7388A3DE}"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488457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t>Sommaire :</a:t>
            </a:r>
            <a:br>
              <a:rPr lang="fr-FR" sz="3600" dirty="0" smtClean="0"/>
            </a:br>
            <a:r>
              <a:rPr lang="fr-FR" sz="3600" dirty="0" smtClean="0"/>
              <a:t>Représentations normalisées </a:t>
            </a:r>
            <a:r>
              <a:rPr lang="fr-FR" sz="3600" dirty="0"/>
              <a:t>des engrenages</a:t>
            </a: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81</a:t>
            </a:fld>
            <a:endParaRPr lang="en-US" dirty="0"/>
          </a:p>
        </p:txBody>
      </p:sp>
      <p:pic>
        <p:nvPicPr>
          <p:cNvPr id="6" name="Picture 5"/>
          <p:cNvPicPr>
            <a:picLocks noChangeAspect="1"/>
          </p:cNvPicPr>
          <p:nvPr/>
        </p:nvPicPr>
        <p:blipFill rotWithShape="1">
          <a:blip r:embed="rId2"/>
          <a:srcRect l="2217" t="2406" r="1706" b="71691"/>
          <a:stretch/>
        </p:blipFill>
        <p:spPr>
          <a:xfrm>
            <a:off x="6697572" y="2924433"/>
            <a:ext cx="4851092" cy="1931612"/>
          </a:xfrm>
          <a:prstGeom prst="rect">
            <a:avLst/>
          </a:prstGeom>
        </p:spPr>
      </p:pic>
      <p:sp>
        <p:nvSpPr>
          <p:cNvPr id="7" name="Forme libre 14"/>
          <p:cNvSpPr/>
          <p:nvPr/>
        </p:nvSpPr>
        <p:spPr>
          <a:xfrm>
            <a:off x="7106423" y="3792355"/>
            <a:ext cx="3732513"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32513"/>
              <a:gd name="connsiteY0" fmla="*/ 279314 h 304800"/>
              <a:gd name="connsiteX1" fmla="*/ 532113 w 3732513"/>
              <a:gd name="connsiteY1" fmla="*/ 95250 h 304800"/>
              <a:gd name="connsiteX2" fmla="*/ 1046463 w 3732513"/>
              <a:gd name="connsiteY2" fmla="*/ 28575 h 304800"/>
              <a:gd name="connsiteX3" fmla="*/ 1484613 w 3732513"/>
              <a:gd name="connsiteY3" fmla="*/ 0 h 304800"/>
              <a:gd name="connsiteX4" fmla="*/ 1979913 w 3732513"/>
              <a:gd name="connsiteY4" fmla="*/ 19050 h 304800"/>
              <a:gd name="connsiteX5" fmla="*/ 2503788 w 3732513"/>
              <a:gd name="connsiteY5" fmla="*/ 76200 h 304800"/>
              <a:gd name="connsiteX6" fmla="*/ 3027663 w 3732513"/>
              <a:gd name="connsiteY6" fmla="*/ 142875 h 304800"/>
              <a:gd name="connsiteX7" fmla="*/ 3456288 w 3732513"/>
              <a:gd name="connsiteY7" fmla="*/ 238125 h 304800"/>
              <a:gd name="connsiteX8" fmla="*/ 3732513 w 3732513"/>
              <a:gd name="connsiteY8" fmla="*/ 304800 h 304800"/>
              <a:gd name="connsiteX0" fmla="*/ 0 w 3732513"/>
              <a:gd name="connsiteY0" fmla="*/ 279314 h 304800"/>
              <a:gd name="connsiteX1" fmla="*/ 532113 w 3732513"/>
              <a:gd name="connsiteY1" fmla="*/ 111726 h 304800"/>
              <a:gd name="connsiteX2" fmla="*/ 1046463 w 3732513"/>
              <a:gd name="connsiteY2" fmla="*/ 28575 h 304800"/>
              <a:gd name="connsiteX3" fmla="*/ 1484613 w 3732513"/>
              <a:gd name="connsiteY3" fmla="*/ 0 h 304800"/>
              <a:gd name="connsiteX4" fmla="*/ 1979913 w 3732513"/>
              <a:gd name="connsiteY4" fmla="*/ 19050 h 304800"/>
              <a:gd name="connsiteX5" fmla="*/ 2503788 w 3732513"/>
              <a:gd name="connsiteY5" fmla="*/ 76200 h 304800"/>
              <a:gd name="connsiteX6" fmla="*/ 3027663 w 3732513"/>
              <a:gd name="connsiteY6" fmla="*/ 142875 h 304800"/>
              <a:gd name="connsiteX7" fmla="*/ 3456288 w 3732513"/>
              <a:gd name="connsiteY7" fmla="*/ 238125 h 304800"/>
              <a:gd name="connsiteX8" fmla="*/ 3732513 w 3732513"/>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513" h="304800">
                <a:moveTo>
                  <a:pt x="0" y="279314"/>
                </a:moveTo>
                <a:lnTo>
                  <a:pt x="532113" y="111726"/>
                </a:lnTo>
                <a:lnTo>
                  <a:pt x="1046463" y="28575"/>
                </a:lnTo>
                <a:lnTo>
                  <a:pt x="1484613" y="0"/>
                </a:lnTo>
                <a:lnTo>
                  <a:pt x="1979913" y="19050"/>
                </a:lnTo>
                <a:lnTo>
                  <a:pt x="2503788" y="76200"/>
                </a:lnTo>
                <a:lnTo>
                  <a:pt x="3027663" y="142875"/>
                </a:lnTo>
                <a:lnTo>
                  <a:pt x="3456288" y="238125"/>
                </a:lnTo>
                <a:lnTo>
                  <a:pt x="3732513" y="3048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14"/>
          <p:cNvSpPr/>
          <p:nvPr/>
        </p:nvSpPr>
        <p:spPr>
          <a:xfrm>
            <a:off x="7563623" y="3269252"/>
            <a:ext cx="3707799" cy="345989"/>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02949 w 3724275"/>
              <a:gd name="connsiteY6" fmla="*/ 192302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02949 w 3724275"/>
              <a:gd name="connsiteY6" fmla="*/ 192302 h 304800"/>
              <a:gd name="connsiteX7" fmla="*/ 3423336 w 3724275"/>
              <a:gd name="connsiteY7" fmla="*/ 287552 h 304800"/>
              <a:gd name="connsiteX8" fmla="*/ 3724275 w 3724275"/>
              <a:gd name="connsiteY8" fmla="*/ 304800 h 304800"/>
              <a:gd name="connsiteX0" fmla="*/ 0 w 3707799"/>
              <a:gd name="connsiteY0" fmla="*/ 238125 h 345989"/>
              <a:gd name="connsiteX1" fmla="*/ 523875 w 3707799"/>
              <a:gd name="connsiteY1" fmla="*/ 95250 h 345989"/>
              <a:gd name="connsiteX2" fmla="*/ 1038225 w 3707799"/>
              <a:gd name="connsiteY2" fmla="*/ 28575 h 345989"/>
              <a:gd name="connsiteX3" fmla="*/ 1476375 w 3707799"/>
              <a:gd name="connsiteY3" fmla="*/ 0 h 345989"/>
              <a:gd name="connsiteX4" fmla="*/ 1971675 w 3707799"/>
              <a:gd name="connsiteY4" fmla="*/ 19050 h 345989"/>
              <a:gd name="connsiteX5" fmla="*/ 2495550 w 3707799"/>
              <a:gd name="connsiteY5" fmla="*/ 92675 h 345989"/>
              <a:gd name="connsiteX6" fmla="*/ 3002949 w 3707799"/>
              <a:gd name="connsiteY6" fmla="*/ 192302 h 345989"/>
              <a:gd name="connsiteX7" fmla="*/ 3423336 w 3707799"/>
              <a:gd name="connsiteY7" fmla="*/ 287552 h 345989"/>
              <a:gd name="connsiteX8" fmla="*/ 3707799 w 3707799"/>
              <a:gd name="connsiteY8" fmla="*/ 345989 h 34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799" h="345989">
                <a:moveTo>
                  <a:pt x="0" y="238125"/>
                </a:moveTo>
                <a:lnTo>
                  <a:pt x="523875" y="95250"/>
                </a:lnTo>
                <a:lnTo>
                  <a:pt x="1038225" y="28575"/>
                </a:lnTo>
                <a:lnTo>
                  <a:pt x="1476375" y="0"/>
                </a:lnTo>
                <a:lnTo>
                  <a:pt x="1971675" y="19050"/>
                </a:lnTo>
                <a:lnTo>
                  <a:pt x="2495550" y="92675"/>
                </a:lnTo>
                <a:lnTo>
                  <a:pt x="3002949" y="192302"/>
                </a:lnTo>
                <a:lnTo>
                  <a:pt x="3423336" y="287552"/>
                </a:lnTo>
                <a:lnTo>
                  <a:pt x="3707799" y="345989"/>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reeform 8"/>
          <p:cNvSpPr/>
          <p:nvPr/>
        </p:nvSpPr>
        <p:spPr>
          <a:xfrm>
            <a:off x="7109254" y="3278660"/>
            <a:ext cx="3970638" cy="799070"/>
          </a:xfrm>
          <a:custGeom>
            <a:avLst/>
            <a:gdLst>
              <a:gd name="connsiteX0" fmla="*/ 0 w 3970638"/>
              <a:gd name="connsiteY0" fmla="*/ 790832 h 799070"/>
              <a:gd name="connsiteX1" fmla="*/ 453081 w 3970638"/>
              <a:gd name="connsiteY1" fmla="*/ 230659 h 799070"/>
              <a:gd name="connsiteX2" fmla="*/ 897925 w 3970638"/>
              <a:gd name="connsiteY2" fmla="*/ 115330 h 799070"/>
              <a:gd name="connsiteX3" fmla="*/ 1375719 w 3970638"/>
              <a:gd name="connsiteY3" fmla="*/ 32951 h 799070"/>
              <a:gd name="connsiteX4" fmla="*/ 1804087 w 3970638"/>
              <a:gd name="connsiteY4" fmla="*/ 0 h 799070"/>
              <a:gd name="connsiteX5" fmla="*/ 2323071 w 3970638"/>
              <a:gd name="connsiteY5" fmla="*/ 8238 h 799070"/>
              <a:gd name="connsiteX6" fmla="*/ 2611395 w 3970638"/>
              <a:gd name="connsiteY6" fmla="*/ 41189 h 799070"/>
              <a:gd name="connsiteX7" fmla="*/ 3039762 w 3970638"/>
              <a:gd name="connsiteY7" fmla="*/ 115330 h 799070"/>
              <a:gd name="connsiteX8" fmla="*/ 3402227 w 3970638"/>
              <a:gd name="connsiteY8" fmla="*/ 172994 h 799070"/>
              <a:gd name="connsiteX9" fmla="*/ 3748216 w 3970638"/>
              <a:gd name="connsiteY9" fmla="*/ 263611 h 799070"/>
              <a:gd name="connsiteX10" fmla="*/ 3970638 w 3970638"/>
              <a:gd name="connsiteY10" fmla="*/ 296562 h 799070"/>
              <a:gd name="connsiteX11" fmla="*/ 3632887 w 3970638"/>
              <a:gd name="connsiteY11" fmla="*/ 799070 h 799070"/>
              <a:gd name="connsiteX12" fmla="*/ 3056238 w 3970638"/>
              <a:gd name="connsiteY12" fmla="*/ 659027 h 799070"/>
              <a:gd name="connsiteX13" fmla="*/ 2603157 w 3970638"/>
              <a:gd name="connsiteY13" fmla="*/ 601362 h 799070"/>
              <a:gd name="connsiteX14" fmla="*/ 2010033 w 3970638"/>
              <a:gd name="connsiteY14" fmla="*/ 543697 h 799070"/>
              <a:gd name="connsiteX15" fmla="*/ 1400433 w 3970638"/>
              <a:gd name="connsiteY15" fmla="*/ 510746 h 799070"/>
              <a:gd name="connsiteX16" fmla="*/ 930876 w 3970638"/>
              <a:gd name="connsiteY16" fmla="*/ 551935 h 799070"/>
              <a:gd name="connsiteX17" fmla="*/ 527222 w 3970638"/>
              <a:gd name="connsiteY17" fmla="*/ 626075 h 799070"/>
              <a:gd name="connsiteX18" fmla="*/ 0 w 3970638"/>
              <a:gd name="connsiteY18" fmla="*/ 790832 h 79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70638" h="799070">
                <a:moveTo>
                  <a:pt x="0" y="790832"/>
                </a:moveTo>
                <a:lnTo>
                  <a:pt x="453081" y="230659"/>
                </a:lnTo>
                <a:lnTo>
                  <a:pt x="897925" y="115330"/>
                </a:lnTo>
                <a:lnTo>
                  <a:pt x="1375719" y="32951"/>
                </a:lnTo>
                <a:lnTo>
                  <a:pt x="1804087" y="0"/>
                </a:lnTo>
                <a:lnTo>
                  <a:pt x="2323071" y="8238"/>
                </a:lnTo>
                <a:lnTo>
                  <a:pt x="2611395" y="41189"/>
                </a:lnTo>
                <a:lnTo>
                  <a:pt x="3039762" y="115330"/>
                </a:lnTo>
                <a:lnTo>
                  <a:pt x="3402227" y="172994"/>
                </a:lnTo>
                <a:lnTo>
                  <a:pt x="3748216" y="263611"/>
                </a:lnTo>
                <a:lnTo>
                  <a:pt x="3970638" y="296562"/>
                </a:lnTo>
                <a:lnTo>
                  <a:pt x="3632887" y="799070"/>
                </a:lnTo>
                <a:lnTo>
                  <a:pt x="3056238" y="659027"/>
                </a:lnTo>
                <a:lnTo>
                  <a:pt x="2603157" y="601362"/>
                </a:lnTo>
                <a:lnTo>
                  <a:pt x="2010033" y="543697"/>
                </a:lnTo>
                <a:lnTo>
                  <a:pt x="1400433" y="510746"/>
                </a:lnTo>
                <a:lnTo>
                  <a:pt x="930876" y="551935"/>
                </a:lnTo>
                <a:lnTo>
                  <a:pt x="527222" y="626075"/>
                </a:lnTo>
                <a:lnTo>
                  <a:pt x="0" y="790832"/>
                </a:lnTo>
                <a:close/>
              </a:path>
            </a:pathLst>
          </a:cu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8610602" y="2618504"/>
            <a:ext cx="362077" cy="85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14930" y="1695174"/>
            <a:ext cx="3759285" cy="1200329"/>
          </a:xfrm>
          <a:prstGeom prst="rect">
            <a:avLst/>
          </a:prstGeom>
          <a:noFill/>
          <a:ln>
            <a:solidFill>
              <a:schemeClr val="accent1"/>
            </a:solidFill>
          </a:ln>
        </p:spPr>
        <p:txBody>
          <a:bodyPr wrap="square" rtlCol="0">
            <a:spAutoFit/>
          </a:bodyPr>
          <a:lstStyle/>
          <a:p>
            <a:r>
              <a:rPr lang="fr-FR" dirty="0" smtClean="0">
                <a:solidFill>
                  <a:schemeClr val="accent1"/>
                </a:solidFill>
              </a:rPr>
              <a:t>Partie de la surface de tête qu’on doit projeter pour récupérer la représentation normalise d’un engrenage</a:t>
            </a:r>
            <a:endParaRPr lang="en-US" dirty="0">
              <a:solidFill>
                <a:schemeClr val="accent1"/>
              </a:solidFill>
            </a:endParaRPr>
          </a:p>
        </p:txBody>
      </p:sp>
      <p:sp>
        <p:nvSpPr>
          <p:cNvPr id="11" name="AutoShape 2" descr="Résultat de recherche d'images pour &quot;bevel gear&quot;"/>
          <p:cNvSpPr>
            <a:spLocks noChangeAspect="1" noChangeArrowheads="1"/>
          </p:cNvSpPr>
          <p:nvPr/>
        </p:nvSpPr>
        <p:spPr bwMode="auto">
          <a:xfrm>
            <a:off x="155575" y="-14398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AutoShape 4" descr="Résultat de recherche d'images pour &quot;bevel gear&quot;"/>
          <p:cNvSpPr>
            <a:spLocks noChangeAspect="1" noChangeArrowheads="1"/>
          </p:cNvSpPr>
          <p:nvPr/>
        </p:nvSpPr>
        <p:spPr bwMode="auto">
          <a:xfrm>
            <a:off x="307975" y="-12874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6" descr="Résultat de recherche d'images pour &quot;bevel gear&quot;"/>
          <p:cNvSpPr>
            <a:spLocks noChangeAspect="1" noChangeArrowheads="1"/>
          </p:cNvSpPr>
          <p:nvPr/>
        </p:nvSpPr>
        <p:spPr bwMode="auto">
          <a:xfrm>
            <a:off x="460375" y="-11350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8" descr="Résultat de recherche d'images pour &quot;bevel gear&quot;"/>
          <p:cNvSpPr>
            <a:spLocks noChangeAspect="1" noChangeArrowheads="1"/>
          </p:cNvSpPr>
          <p:nvPr/>
        </p:nvSpPr>
        <p:spPr bwMode="auto">
          <a:xfrm>
            <a:off x="612775" y="-9826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7" name="Forme libre 14"/>
          <p:cNvSpPr/>
          <p:nvPr/>
        </p:nvSpPr>
        <p:spPr>
          <a:xfrm>
            <a:off x="7173098" y="4097155"/>
            <a:ext cx="3732513" cy="304800"/>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32513"/>
              <a:gd name="connsiteY0" fmla="*/ 279314 h 304800"/>
              <a:gd name="connsiteX1" fmla="*/ 532113 w 3732513"/>
              <a:gd name="connsiteY1" fmla="*/ 95250 h 304800"/>
              <a:gd name="connsiteX2" fmla="*/ 1046463 w 3732513"/>
              <a:gd name="connsiteY2" fmla="*/ 28575 h 304800"/>
              <a:gd name="connsiteX3" fmla="*/ 1484613 w 3732513"/>
              <a:gd name="connsiteY3" fmla="*/ 0 h 304800"/>
              <a:gd name="connsiteX4" fmla="*/ 1979913 w 3732513"/>
              <a:gd name="connsiteY4" fmla="*/ 19050 h 304800"/>
              <a:gd name="connsiteX5" fmla="*/ 2503788 w 3732513"/>
              <a:gd name="connsiteY5" fmla="*/ 76200 h 304800"/>
              <a:gd name="connsiteX6" fmla="*/ 3027663 w 3732513"/>
              <a:gd name="connsiteY6" fmla="*/ 142875 h 304800"/>
              <a:gd name="connsiteX7" fmla="*/ 3456288 w 3732513"/>
              <a:gd name="connsiteY7" fmla="*/ 238125 h 304800"/>
              <a:gd name="connsiteX8" fmla="*/ 3732513 w 3732513"/>
              <a:gd name="connsiteY8" fmla="*/ 304800 h 304800"/>
              <a:gd name="connsiteX0" fmla="*/ 0 w 3732513"/>
              <a:gd name="connsiteY0" fmla="*/ 279314 h 304800"/>
              <a:gd name="connsiteX1" fmla="*/ 532113 w 3732513"/>
              <a:gd name="connsiteY1" fmla="*/ 111726 h 304800"/>
              <a:gd name="connsiteX2" fmla="*/ 1046463 w 3732513"/>
              <a:gd name="connsiteY2" fmla="*/ 28575 h 304800"/>
              <a:gd name="connsiteX3" fmla="*/ 1484613 w 3732513"/>
              <a:gd name="connsiteY3" fmla="*/ 0 h 304800"/>
              <a:gd name="connsiteX4" fmla="*/ 1979913 w 3732513"/>
              <a:gd name="connsiteY4" fmla="*/ 19050 h 304800"/>
              <a:gd name="connsiteX5" fmla="*/ 2503788 w 3732513"/>
              <a:gd name="connsiteY5" fmla="*/ 76200 h 304800"/>
              <a:gd name="connsiteX6" fmla="*/ 3027663 w 3732513"/>
              <a:gd name="connsiteY6" fmla="*/ 142875 h 304800"/>
              <a:gd name="connsiteX7" fmla="*/ 3456288 w 3732513"/>
              <a:gd name="connsiteY7" fmla="*/ 238125 h 304800"/>
              <a:gd name="connsiteX8" fmla="*/ 3732513 w 3732513"/>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513" h="304800">
                <a:moveTo>
                  <a:pt x="0" y="279314"/>
                </a:moveTo>
                <a:lnTo>
                  <a:pt x="532113" y="111726"/>
                </a:lnTo>
                <a:lnTo>
                  <a:pt x="1046463" y="28575"/>
                </a:lnTo>
                <a:lnTo>
                  <a:pt x="1484613" y="0"/>
                </a:lnTo>
                <a:lnTo>
                  <a:pt x="1979913" y="19050"/>
                </a:lnTo>
                <a:lnTo>
                  <a:pt x="2503788" y="76200"/>
                </a:lnTo>
                <a:lnTo>
                  <a:pt x="3027663" y="142875"/>
                </a:lnTo>
                <a:lnTo>
                  <a:pt x="3456288" y="238125"/>
                </a:lnTo>
                <a:lnTo>
                  <a:pt x="3732513" y="3048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4"/>
          <p:cNvSpPr/>
          <p:nvPr/>
        </p:nvSpPr>
        <p:spPr>
          <a:xfrm>
            <a:off x="7630298" y="3574052"/>
            <a:ext cx="3707799" cy="345989"/>
          </a:xfrm>
          <a:custGeom>
            <a:avLst/>
            <a:gdLst>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76200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19425 w 3724275"/>
              <a:gd name="connsiteY6" fmla="*/ 142875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02949 w 3724275"/>
              <a:gd name="connsiteY6" fmla="*/ 192302 h 304800"/>
              <a:gd name="connsiteX7" fmla="*/ 3448050 w 3724275"/>
              <a:gd name="connsiteY7" fmla="*/ 238125 h 304800"/>
              <a:gd name="connsiteX8" fmla="*/ 3724275 w 3724275"/>
              <a:gd name="connsiteY8" fmla="*/ 304800 h 304800"/>
              <a:gd name="connsiteX0" fmla="*/ 0 w 3724275"/>
              <a:gd name="connsiteY0" fmla="*/ 238125 h 304800"/>
              <a:gd name="connsiteX1" fmla="*/ 523875 w 3724275"/>
              <a:gd name="connsiteY1" fmla="*/ 95250 h 304800"/>
              <a:gd name="connsiteX2" fmla="*/ 1038225 w 3724275"/>
              <a:gd name="connsiteY2" fmla="*/ 28575 h 304800"/>
              <a:gd name="connsiteX3" fmla="*/ 1476375 w 3724275"/>
              <a:gd name="connsiteY3" fmla="*/ 0 h 304800"/>
              <a:gd name="connsiteX4" fmla="*/ 1971675 w 3724275"/>
              <a:gd name="connsiteY4" fmla="*/ 19050 h 304800"/>
              <a:gd name="connsiteX5" fmla="*/ 2495550 w 3724275"/>
              <a:gd name="connsiteY5" fmla="*/ 92675 h 304800"/>
              <a:gd name="connsiteX6" fmla="*/ 3002949 w 3724275"/>
              <a:gd name="connsiteY6" fmla="*/ 192302 h 304800"/>
              <a:gd name="connsiteX7" fmla="*/ 3423336 w 3724275"/>
              <a:gd name="connsiteY7" fmla="*/ 287552 h 304800"/>
              <a:gd name="connsiteX8" fmla="*/ 3724275 w 3724275"/>
              <a:gd name="connsiteY8" fmla="*/ 304800 h 304800"/>
              <a:gd name="connsiteX0" fmla="*/ 0 w 3707799"/>
              <a:gd name="connsiteY0" fmla="*/ 238125 h 345989"/>
              <a:gd name="connsiteX1" fmla="*/ 523875 w 3707799"/>
              <a:gd name="connsiteY1" fmla="*/ 95250 h 345989"/>
              <a:gd name="connsiteX2" fmla="*/ 1038225 w 3707799"/>
              <a:gd name="connsiteY2" fmla="*/ 28575 h 345989"/>
              <a:gd name="connsiteX3" fmla="*/ 1476375 w 3707799"/>
              <a:gd name="connsiteY3" fmla="*/ 0 h 345989"/>
              <a:gd name="connsiteX4" fmla="*/ 1971675 w 3707799"/>
              <a:gd name="connsiteY4" fmla="*/ 19050 h 345989"/>
              <a:gd name="connsiteX5" fmla="*/ 2495550 w 3707799"/>
              <a:gd name="connsiteY5" fmla="*/ 92675 h 345989"/>
              <a:gd name="connsiteX6" fmla="*/ 3002949 w 3707799"/>
              <a:gd name="connsiteY6" fmla="*/ 192302 h 345989"/>
              <a:gd name="connsiteX7" fmla="*/ 3423336 w 3707799"/>
              <a:gd name="connsiteY7" fmla="*/ 287552 h 345989"/>
              <a:gd name="connsiteX8" fmla="*/ 3707799 w 3707799"/>
              <a:gd name="connsiteY8" fmla="*/ 345989 h 34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799" h="345989">
                <a:moveTo>
                  <a:pt x="0" y="238125"/>
                </a:moveTo>
                <a:lnTo>
                  <a:pt x="523875" y="95250"/>
                </a:lnTo>
                <a:lnTo>
                  <a:pt x="1038225" y="28575"/>
                </a:lnTo>
                <a:lnTo>
                  <a:pt x="1476375" y="0"/>
                </a:lnTo>
                <a:lnTo>
                  <a:pt x="1971675" y="19050"/>
                </a:lnTo>
                <a:lnTo>
                  <a:pt x="2495550" y="92675"/>
                </a:lnTo>
                <a:lnTo>
                  <a:pt x="3002949" y="192302"/>
                </a:lnTo>
                <a:lnTo>
                  <a:pt x="3423336" y="287552"/>
                </a:lnTo>
                <a:lnTo>
                  <a:pt x="3707799" y="345989"/>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reeform 8"/>
          <p:cNvSpPr/>
          <p:nvPr/>
        </p:nvSpPr>
        <p:spPr>
          <a:xfrm>
            <a:off x="7175929" y="3583460"/>
            <a:ext cx="3970638" cy="799070"/>
          </a:xfrm>
          <a:custGeom>
            <a:avLst/>
            <a:gdLst>
              <a:gd name="connsiteX0" fmla="*/ 0 w 3970638"/>
              <a:gd name="connsiteY0" fmla="*/ 790832 h 799070"/>
              <a:gd name="connsiteX1" fmla="*/ 453081 w 3970638"/>
              <a:gd name="connsiteY1" fmla="*/ 230659 h 799070"/>
              <a:gd name="connsiteX2" fmla="*/ 897925 w 3970638"/>
              <a:gd name="connsiteY2" fmla="*/ 115330 h 799070"/>
              <a:gd name="connsiteX3" fmla="*/ 1375719 w 3970638"/>
              <a:gd name="connsiteY3" fmla="*/ 32951 h 799070"/>
              <a:gd name="connsiteX4" fmla="*/ 1804087 w 3970638"/>
              <a:gd name="connsiteY4" fmla="*/ 0 h 799070"/>
              <a:gd name="connsiteX5" fmla="*/ 2323071 w 3970638"/>
              <a:gd name="connsiteY5" fmla="*/ 8238 h 799070"/>
              <a:gd name="connsiteX6" fmla="*/ 2611395 w 3970638"/>
              <a:gd name="connsiteY6" fmla="*/ 41189 h 799070"/>
              <a:gd name="connsiteX7" fmla="*/ 3039762 w 3970638"/>
              <a:gd name="connsiteY7" fmla="*/ 115330 h 799070"/>
              <a:gd name="connsiteX8" fmla="*/ 3402227 w 3970638"/>
              <a:gd name="connsiteY8" fmla="*/ 172994 h 799070"/>
              <a:gd name="connsiteX9" fmla="*/ 3748216 w 3970638"/>
              <a:gd name="connsiteY9" fmla="*/ 263611 h 799070"/>
              <a:gd name="connsiteX10" fmla="*/ 3970638 w 3970638"/>
              <a:gd name="connsiteY10" fmla="*/ 296562 h 799070"/>
              <a:gd name="connsiteX11" fmla="*/ 3632887 w 3970638"/>
              <a:gd name="connsiteY11" fmla="*/ 799070 h 799070"/>
              <a:gd name="connsiteX12" fmla="*/ 3056238 w 3970638"/>
              <a:gd name="connsiteY12" fmla="*/ 659027 h 799070"/>
              <a:gd name="connsiteX13" fmla="*/ 2603157 w 3970638"/>
              <a:gd name="connsiteY13" fmla="*/ 601362 h 799070"/>
              <a:gd name="connsiteX14" fmla="*/ 2010033 w 3970638"/>
              <a:gd name="connsiteY14" fmla="*/ 543697 h 799070"/>
              <a:gd name="connsiteX15" fmla="*/ 1400433 w 3970638"/>
              <a:gd name="connsiteY15" fmla="*/ 510746 h 799070"/>
              <a:gd name="connsiteX16" fmla="*/ 930876 w 3970638"/>
              <a:gd name="connsiteY16" fmla="*/ 551935 h 799070"/>
              <a:gd name="connsiteX17" fmla="*/ 527222 w 3970638"/>
              <a:gd name="connsiteY17" fmla="*/ 626075 h 799070"/>
              <a:gd name="connsiteX18" fmla="*/ 0 w 3970638"/>
              <a:gd name="connsiteY18" fmla="*/ 790832 h 79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70638" h="799070">
                <a:moveTo>
                  <a:pt x="0" y="790832"/>
                </a:moveTo>
                <a:lnTo>
                  <a:pt x="453081" y="230659"/>
                </a:lnTo>
                <a:lnTo>
                  <a:pt x="897925" y="115330"/>
                </a:lnTo>
                <a:lnTo>
                  <a:pt x="1375719" y="32951"/>
                </a:lnTo>
                <a:lnTo>
                  <a:pt x="1804087" y="0"/>
                </a:lnTo>
                <a:lnTo>
                  <a:pt x="2323071" y="8238"/>
                </a:lnTo>
                <a:lnTo>
                  <a:pt x="2611395" y="41189"/>
                </a:lnTo>
                <a:lnTo>
                  <a:pt x="3039762" y="115330"/>
                </a:lnTo>
                <a:lnTo>
                  <a:pt x="3402227" y="172994"/>
                </a:lnTo>
                <a:lnTo>
                  <a:pt x="3748216" y="263611"/>
                </a:lnTo>
                <a:lnTo>
                  <a:pt x="3970638" y="296562"/>
                </a:lnTo>
                <a:lnTo>
                  <a:pt x="3632887" y="799070"/>
                </a:lnTo>
                <a:lnTo>
                  <a:pt x="3056238" y="659027"/>
                </a:lnTo>
                <a:lnTo>
                  <a:pt x="2603157" y="601362"/>
                </a:lnTo>
                <a:lnTo>
                  <a:pt x="2010033" y="543697"/>
                </a:lnTo>
                <a:lnTo>
                  <a:pt x="1400433" y="510746"/>
                </a:lnTo>
                <a:lnTo>
                  <a:pt x="930876" y="551935"/>
                </a:lnTo>
                <a:lnTo>
                  <a:pt x="527222" y="626075"/>
                </a:lnTo>
                <a:lnTo>
                  <a:pt x="0" y="790832"/>
                </a:lnTo>
                <a:close/>
              </a:path>
            </a:pathLst>
          </a:cu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1"/>
          <p:cNvSpPr txBox="1"/>
          <p:nvPr/>
        </p:nvSpPr>
        <p:spPr>
          <a:xfrm>
            <a:off x="7214929" y="5190849"/>
            <a:ext cx="3759285" cy="1200329"/>
          </a:xfrm>
          <a:prstGeom prst="rect">
            <a:avLst/>
          </a:prstGeom>
          <a:noFill/>
          <a:ln>
            <a:solidFill>
              <a:srgbClr val="FF0000"/>
            </a:solidFill>
          </a:ln>
        </p:spPr>
        <p:txBody>
          <a:bodyPr wrap="square" rtlCol="0">
            <a:spAutoFit/>
          </a:bodyPr>
          <a:lstStyle/>
          <a:p>
            <a:r>
              <a:rPr lang="fr-FR" dirty="0" smtClean="0">
                <a:solidFill>
                  <a:srgbClr val="FF0000"/>
                </a:solidFill>
              </a:rPr>
              <a:t>Partie de la surface primitive qu’on doit projeter pour récupérer la représentation normalise d’un engrenage</a:t>
            </a:r>
            <a:endParaRPr lang="en-US" dirty="0">
              <a:solidFill>
                <a:srgbClr val="FF0000"/>
              </a:solidFill>
            </a:endParaRPr>
          </a:p>
        </p:txBody>
      </p:sp>
      <p:cxnSp>
        <p:nvCxnSpPr>
          <p:cNvPr id="21" name="Straight Arrow Connector 9"/>
          <p:cNvCxnSpPr>
            <a:endCxn id="19" idx="15"/>
          </p:cNvCxnSpPr>
          <p:nvPr/>
        </p:nvCxnSpPr>
        <p:spPr>
          <a:xfrm flipH="1" flipV="1">
            <a:off x="8576362" y="4094206"/>
            <a:ext cx="243788" cy="1096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space réservé du contenu 2"/>
          <p:cNvSpPr>
            <a:spLocks noGrp="1"/>
          </p:cNvSpPr>
          <p:nvPr>
            <p:ph sz="half" idx="1"/>
          </p:nvPr>
        </p:nvSpPr>
        <p:spPr>
          <a:xfrm>
            <a:off x="748392" y="1722438"/>
            <a:ext cx="5431972" cy="4779282"/>
          </a:xfrm>
        </p:spPr>
        <p:txBody>
          <a:bodyPr>
            <a:normAutofit fontScale="62500" lnSpcReduction="20000"/>
          </a:bodyPr>
          <a:lstStyle/>
          <a:p>
            <a:pPr marL="0" indent="0">
              <a:lnSpc>
                <a:spcPct val="160000"/>
              </a:lnSpc>
              <a:buNone/>
            </a:pPr>
            <a:r>
              <a:rPr lang="fr-FR" dirty="0"/>
              <a:t>Un </a:t>
            </a:r>
            <a:r>
              <a:rPr lang="fr-FR" dirty="0" smtClean="0"/>
              <a:t>engrenage </a:t>
            </a:r>
            <a:r>
              <a:rPr lang="fr-FR" dirty="0"/>
              <a:t>est toujours représenté </a:t>
            </a:r>
            <a:r>
              <a:rPr lang="fr-FR" dirty="0" smtClean="0"/>
              <a:t>par les contours de la </a:t>
            </a:r>
            <a:r>
              <a:rPr lang="fr-FR" b="1" dirty="0"/>
              <a:t>surface de </a:t>
            </a:r>
            <a:r>
              <a:rPr lang="fr-FR" b="1" dirty="0" smtClean="0"/>
              <a:t>tête et  de la surface primitive.</a:t>
            </a:r>
            <a:endParaRPr lang="fr-FR" dirty="0" smtClean="0"/>
          </a:p>
          <a:p>
            <a:pPr marL="0" indent="0">
              <a:lnSpc>
                <a:spcPct val="160000"/>
              </a:lnSpc>
              <a:buNone/>
            </a:pPr>
            <a:r>
              <a:rPr lang="fr-FR" dirty="0"/>
              <a:t>C</a:t>
            </a:r>
            <a:r>
              <a:rPr lang="fr-FR" dirty="0" smtClean="0"/>
              <a:t>ette </a:t>
            </a:r>
            <a:r>
              <a:rPr lang="fr-FR" dirty="0"/>
              <a:t>surface est </a:t>
            </a:r>
            <a:r>
              <a:rPr lang="fr-FR" dirty="0" smtClean="0"/>
              <a:t>la surface de :</a:t>
            </a:r>
          </a:p>
          <a:p>
            <a:pPr>
              <a:lnSpc>
                <a:spcPct val="160000"/>
              </a:lnSpc>
            </a:pPr>
            <a:r>
              <a:rPr lang="fr-FR" dirty="0" smtClean="0"/>
              <a:t>Un </a:t>
            </a:r>
            <a:r>
              <a:rPr lang="fr-FR" dirty="0"/>
              <a:t>cylindre pour les </a:t>
            </a:r>
            <a:r>
              <a:rPr lang="fr-FR" dirty="0" smtClean="0"/>
              <a:t>engrenages </a:t>
            </a:r>
            <a:r>
              <a:rPr lang="fr-FR" dirty="0"/>
              <a:t>cylindrique</a:t>
            </a:r>
          </a:p>
          <a:p>
            <a:pPr>
              <a:lnSpc>
                <a:spcPct val="160000"/>
              </a:lnSpc>
            </a:pPr>
            <a:r>
              <a:rPr lang="fr-FR" dirty="0" smtClean="0"/>
              <a:t>Un </a:t>
            </a:r>
            <a:r>
              <a:rPr lang="fr-FR" dirty="0"/>
              <a:t>cône pour les </a:t>
            </a:r>
            <a:r>
              <a:rPr lang="fr-FR" dirty="0" smtClean="0"/>
              <a:t>engrenages conique</a:t>
            </a:r>
          </a:p>
          <a:p>
            <a:pPr>
              <a:lnSpc>
                <a:spcPct val="160000"/>
              </a:lnSpc>
            </a:pPr>
            <a:r>
              <a:rPr lang="fr-FR" dirty="0" smtClean="0"/>
              <a:t>Un plan pou les crémaillères </a:t>
            </a:r>
          </a:p>
          <a:p>
            <a:pPr marL="0" indent="0">
              <a:lnSpc>
                <a:spcPct val="170000"/>
              </a:lnSpc>
              <a:buNone/>
            </a:pPr>
            <a:r>
              <a:rPr lang="fr-FR" dirty="0" smtClean="0"/>
              <a:t>On représente également les surfaces primitives avec des lignes en trait mixte fin. </a:t>
            </a:r>
            <a:r>
              <a:rPr lang="fr-FR" sz="2900" b="1" dirty="0" smtClean="0"/>
              <a:t>La ligne mixte a une nouvelle signification : elle </a:t>
            </a:r>
            <a:r>
              <a:rPr lang="fr-FR" sz="2900" b="1" dirty="0" smtClean="0">
                <a:solidFill>
                  <a:srgbClr val="FF0000"/>
                </a:solidFill>
              </a:rPr>
              <a:t>représente aussi </a:t>
            </a:r>
            <a:r>
              <a:rPr lang="fr-FR" sz="2900" b="1" dirty="0">
                <a:solidFill>
                  <a:srgbClr val="FF0000"/>
                </a:solidFill>
              </a:rPr>
              <a:t>la présence de la </a:t>
            </a:r>
            <a:r>
              <a:rPr lang="fr-FR" sz="2900" b="1" dirty="0" smtClean="0">
                <a:solidFill>
                  <a:srgbClr val="FF0000"/>
                </a:solidFill>
              </a:rPr>
              <a:t>denture.</a:t>
            </a:r>
            <a:endParaRPr lang="fr-FR" sz="2900" b="1" dirty="0">
              <a:solidFill>
                <a:srgbClr val="FF0000"/>
              </a:solidFill>
            </a:endParaRPr>
          </a:p>
        </p:txBody>
      </p:sp>
      <p:sp>
        <p:nvSpPr>
          <p:cNvPr id="3" name="Espace réservé de la date 2"/>
          <p:cNvSpPr>
            <a:spLocks noGrp="1"/>
          </p:cNvSpPr>
          <p:nvPr>
            <p:ph type="dt" sz="half" idx="10"/>
          </p:nvPr>
        </p:nvSpPr>
        <p:spPr/>
        <p:txBody>
          <a:bodyPr/>
          <a:lstStyle/>
          <a:p>
            <a:fld id="{F273D29D-89F1-4094-89C1-7AFC278697B8}"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676453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t>Sommaire :</a:t>
            </a:r>
            <a:br>
              <a:rPr lang="fr-FR" sz="3600" dirty="0" smtClean="0"/>
            </a:br>
            <a:r>
              <a:rPr lang="fr-FR" sz="3600" dirty="0" smtClean="0"/>
              <a:t>Représentations normalisées </a:t>
            </a:r>
            <a:r>
              <a:rPr lang="fr-FR" sz="3600" dirty="0"/>
              <a:t>des engrenages</a:t>
            </a:r>
          </a:p>
        </p:txBody>
      </p:sp>
      <p:sp>
        <p:nvSpPr>
          <p:cNvPr id="3" name="Espace réservé du contenu 2"/>
          <p:cNvSpPr>
            <a:spLocks noGrp="1"/>
          </p:cNvSpPr>
          <p:nvPr>
            <p:ph sz="half" idx="1"/>
          </p:nvPr>
        </p:nvSpPr>
        <p:spPr>
          <a:xfrm>
            <a:off x="748392" y="1722438"/>
            <a:ext cx="5431972" cy="4779282"/>
          </a:xfrm>
        </p:spPr>
        <p:txBody>
          <a:bodyPr>
            <a:normAutofit fontScale="62500" lnSpcReduction="20000"/>
          </a:bodyPr>
          <a:lstStyle/>
          <a:p>
            <a:pPr marL="0" indent="0">
              <a:lnSpc>
                <a:spcPct val="160000"/>
              </a:lnSpc>
              <a:buNone/>
            </a:pPr>
            <a:r>
              <a:rPr lang="fr-FR" dirty="0"/>
              <a:t>Un engrenage est toujours représenté par les contours de la </a:t>
            </a:r>
            <a:r>
              <a:rPr lang="fr-FR" b="1" dirty="0"/>
              <a:t>surface de tête et  de la surface primitive.</a:t>
            </a:r>
            <a:endParaRPr lang="fr-FR" dirty="0"/>
          </a:p>
          <a:p>
            <a:pPr marL="0" indent="0">
              <a:lnSpc>
                <a:spcPct val="160000"/>
              </a:lnSpc>
              <a:buNone/>
            </a:pPr>
            <a:r>
              <a:rPr lang="fr-FR" dirty="0"/>
              <a:t>Cette surface est la surface de :</a:t>
            </a:r>
          </a:p>
          <a:p>
            <a:pPr>
              <a:lnSpc>
                <a:spcPct val="160000"/>
              </a:lnSpc>
            </a:pPr>
            <a:r>
              <a:rPr lang="fr-FR" dirty="0"/>
              <a:t>Un cylindre pour les engrenages cylindrique</a:t>
            </a:r>
          </a:p>
          <a:p>
            <a:pPr>
              <a:lnSpc>
                <a:spcPct val="160000"/>
              </a:lnSpc>
            </a:pPr>
            <a:r>
              <a:rPr lang="fr-FR" dirty="0"/>
              <a:t>Un cône pour les engrenages conique</a:t>
            </a:r>
          </a:p>
          <a:p>
            <a:pPr>
              <a:lnSpc>
                <a:spcPct val="160000"/>
              </a:lnSpc>
            </a:pPr>
            <a:r>
              <a:rPr lang="fr-FR" dirty="0"/>
              <a:t>Un plan pou les crémaillères </a:t>
            </a:r>
          </a:p>
          <a:p>
            <a:pPr marL="0" indent="0">
              <a:lnSpc>
                <a:spcPct val="170000"/>
              </a:lnSpc>
              <a:buNone/>
            </a:pPr>
            <a:r>
              <a:rPr lang="fr-FR" dirty="0"/>
              <a:t>On représente également les surfaces primitives avec des lignes en trait mixte fin. </a:t>
            </a:r>
            <a:r>
              <a:rPr lang="fr-FR" sz="2900" b="1" dirty="0"/>
              <a:t>La ligne mixte a une nouvelle signification : elle </a:t>
            </a:r>
            <a:r>
              <a:rPr lang="fr-FR" sz="2900" b="1" dirty="0">
                <a:solidFill>
                  <a:srgbClr val="FF0000"/>
                </a:solidFill>
              </a:rPr>
              <a:t>représente aussi la présence de la denture.</a:t>
            </a: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82</a:t>
            </a:fld>
            <a:endParaRPr lang="en-US" dirty="0"/>
          </a:p>
        </p:txBody>
      </p:sp>
      <p:sp>
        <p:nvSpPr>
          <p:cNvPr id="11" name="AutoShape 2" descr="Résultat de recherche d'images pour &quot;bevel gear&quot;"/>
          <p:cNvSpPr>
            <a:spLocks noChangeAspect="1" noChangeArrowheads="1"/>
          </p:cNvSpPr>
          <p:nvPr/>
        </p:nvSpPr>
        <p:spPr bwMode="auto">
          <a:xfrm>
            <a:off x="155575" y="-14398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AutoShape 4" descr="Résultat de recherche d'images pour &quot;bevel gear&quot;"/>
          <p:cNvSpPr>
            <a:spLocks noChangeAspect="1" noChangeArrowheads="1"/>
          </p:cNvSpPr>
          <p:nvPr/>
        </p:nvSpPr>
        <p:spPr bwMode="auto">
          <a:xfrm>
            <a:off x="307975" y="-12874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6" descr="Résultat de recherche d'images pour &quot;bevel gear&quot;"/>
          <p:cNvSpPr>
            <a:spLocks noChangeAspect="1" noChangeArrowheads="1"/>
          </p:cNvSpPr>
          <p:nvPr/>
        </p:nvSpPr>
        <p:spPr bwMode="auto">
          <a:xfrm>
            <a:off x="460375" y="-11350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8" descr="Résultat de recherche d'images pour &quot;bevel gear&quot;"/>
          <p:cNvSpPr>
            <a:spLocks noChangeAspect="1" noChangeArrowheads="1"/>
          </p:cNvSpPr>
          <p:nvPr/>
        </p:nvSpPr>
        <p:spPr bwMode="auto">
          <a:xfrm>
            <a:off x="612775" y="-982663"/>
            <a:ext cx="4048125" cy="3009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2" name="Espace réservé du contenu 3"/>
          <p:cNvSpPr txBox="1">
            <a:spLocks/>
          </p:cNvSpPr>
          <p:nvPr/>
        </p:nvSpPr>
        <p:spPr>
          <a:xfrm>
            <a:off x="6428825" y="1605047"/>
            <a:ext cx="5107312" cy="507196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fr-FR" dirty="0" smtClean="0"/>
              <a:t>Sur les vues où l’engrenage n’est pas  coupé :</a:t>
            </a:r>
          </a:p>
          <a:p>
            <a:pPr lvl="1">
              <a:lnSpc>
                <a:spcPct val="170000"/>
              </a:lnSpc>
              <a:buFontTx/>
              <a:buChar char="-"/>
            </a:pPr>
            <a:r>
              <a:rPr lang="fr-FR" dirty="0" smtClean="0"/>
              <a:t>On représente le contour de la surface de tête avec des arêtes visibles</a:t>
            </a:r>
          </a:p>
          <a:p>
            <a:pPr lvl="1">
              <a:lnSpc>
                <a:spcPct val="170000"/>
              </a:lnSpc>
              <a:buFontTx/>
              <a:buChar char="-"/>
            </a:pPr>
            <a:r>
              <a:rPr lang="fr-FR" b="1" dirty="0" smtClean="0"/>
              <a:t>On ne représente pas le contour de la surface de pied</a:t>
            </a:r>
          </a:p>
          <a:p>
            <a:pPr lvl="1">
              <a:lnSpc>
                <a:spcPct val="170000"/>
              </a:lnSpc>
              <a:buFontTx/>
              <a:buChar char="-"/>
            </a:pPr>
            <a:r>
              <a:rPr lang="fr-FR" dirty="0" smtClean="0"/>
              <a:t>On représente le contour de la surface primitif avec des lignes d’axe</a:t>
            </a:r>
          </a:p>
          <a:p>
            <a:pPr>
              <a:lnSpc>
                <a:spcPct val="170000"/>
              </a:lnSpc>
            </a:pPr>
            <a:r>
              <a:rPr lang="fr-FR" dirty="0"/>
              <a:t>Aux coupes de </a:t>
            </a:r>
            <a:r>
              <a:rPr lang="fr-FR" dirty="0" smtClean="0"/>
              <a:t>l’engrenage </a:t>
            </a:r>
            <a:r>
              <a:rPr lang="fr-FR" dirty="0"/>
              <a:t>: </a:t>
            </a:r>
            <a:endParaRPr lang="fr-FR" dirty="0" smtClean="0"/>
          </a:p>
          <a:p>
            <a:pPr lvl="1">
              <a:lnSpc>
                <a:spcPct val="170000"/>
              </a:lnSpc>
              <a:buFontTx/>
              <a:buChar char="-"/>
            </a:pPr>
            <a:r>
              <a:rPr lang="fr-FR" dirty="0" smtClean="0"/>
              <a:t>On représente le contour de la </a:t>
            </a:r>
            <a:r>
              <a:rPr lang="fr-FR" b="1" dirty="0" smtClean="0"/>
              <a:t>surface</a:t>
            </a:r>
            <a:r>
              <a:rPr lang="fr-FR" dirty="0" smtClean="0"/>
              <a:t> </a:t>
            </a:r>
            <a:r>
              <a:rPr lang="fr-FR" b="1" dirty="0" smtClean="0"/>
              <a:t>de tête et de pied</a:t>
            </a:r>
            <a:r>
              <a:rPr lang="fr-FR" dirty="0" smtClean="0"/>
              <a:t> avec des arêtes visibles</a:t>
            </a:r>
          </a:p>
          <a:p>
            <a:pPr lvl="1">
              <a:lnSpc>
                <a:spcPct val="170000"/>
              </a:lnSpc>
              <a:buFontTx/>
              <a:buChar char="-"/>
            </a:pPr>
            <a:r>
              <a:rPr lang="fr-FR" dirty="0" smtClean="0"/>
              <a:t>On représente le contour de la surface primitif avec des lignes d’axe</a:t>
            </a:r>
          </a:p>
          <a:p>
            <a:pPr lvl="1">
              <a:lnSpc>
                <a:spcPct val="170000"/>
              </a:lnSpc>
              <a:buFontTx/>
              <a:buChar char="-"/>
            </a:pPr>
            <a:r>
              <a:rPr lang="fr-FR" b="1" dirty="0" smtClean="0"/>
              <a:t>L’aire des dents n’est jamais hachurée</a:t>
            </a:r>
            <a:endParaRPr lang="fr-FR" b="1" dirty="0"/>
          </a:p>
        </p:txBody>
      </p:sp>
      <p:sp>
        <p:nvSpPr>
          <p:cNvPr id="4" name="Espace réservé de la date 3"/>
          <p:cNvSpPr>
            <a:spLocks noGrp="1"/>
          </p:cNvSpPr>
          <p:nvPr>
            <p:ph type="dt" sz="half" idx="10"/>
          </p:nvPr>
        </p:nvSpPr>
        <p:spPr/>
        <p:txBody>
          <a:bodyPr/>
          <a:lstStyle/>
          <a:p>
            <a:fld id="{28253F78-2FF0-4923-9774-94531BC18DB7}" type="datetime7">
              <a:rPr lang="en-US" smtClean="0"/>
              <a:t>Nov-18</a:t>
            </a:fld>
            <a:endParaRPr lang="en-US"/>
          </a:p>
        </p:txBody>
      </p:sp>
      <p:sp>
        <p:nvSpPr>
          <p:cNvPr id="6" name="Espace réservé du pied de page 5"/>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589042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83</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873"/>
          <a:stretch/>
        </p:blipFill>
        <p:spPr bwMode="auto">
          <a:xfrm>
            <a:off x="1147462" y="26679"/>
            <a:ext cx="4747152" cy="679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09" b="5983"/>
          <a:stretch/>
        </p:blipFill>
        <p:spPr bwMode="auto">
          <a:xfrm>
            <a:off x="6294654" y="26430"/>
            <a:ext cx="5093110" cy="679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e la date 1"/>
          <p:cNvSpPr>
            <a:spLocks noGrp="1"/>
          </p:cNvSpPr>
          <p:nvPr>
            <p:ph type="dt" sz="half" idx="10"/>
          </p:nvPr>
        </p:nvSpPr>
        <p:spPr/>
        <p:txBody>
          <a:bodyPr/>
          <a:lstStyle/>
          <a:p>
            <a:fld id="{CF305028-03C7-43A6-AFDE-ECD951E6DB59}"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133314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0D68944-6564-4374-BCF3-9E9F36549B1D}" type="slidenum">
              <a:rPr lang="en-US" smtClean="0"/>
              <a:pPr/>
              <a:t>84</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873"/>
          <a:stretch/>
        </p:blipFill>
        <p:spPr bwMode="auto">
          <a:xfrm>
            <a:off x="1147462" y="26679"/>
            <a:ext cx="4747152" cy="679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09" b="5983"/>
          <a:stretch/>
        </p:blipFill>
        <p:spPr bwMode="auto">
          <a:xfrm>
            <a:off x="6294654" y="26430"/>
            <a:ext cx="5093110" cy="679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022215" y="2825811"/>
            <a:ext cx="4389966" cy="646331"/>
          </a:xfrm>
          <a:prstGeom prst="rect">
            <a:avLst/>
          </a:prstGeom>
          <a:solidFill>
            <a:schemeClr val="bg1"/>
          </a:solidFill>
          <a:ln w="19050">
            <a:solidFill>
              <a:srgbClr val="FF0000"/>
            </a:solidFill>
          </a:ln>
        </p:spPr>
        <p:txBody>
          <a:bodyPr wrap="square" rtlCol="0">
            <a:spAutoFit/>
          </a:bodyPr>
          <a:lstStyle/>
          <a:p>
            <a:pPr algn="ctr"/>
            <a:r>
              <a:rPr lang="fr-FR" b="1" dirty="0" smtClean="0">
                <a:solidFill>
                  <a:srgbClr val="FF0000"/>
                </a:solidFill>
              </a:rPr>
              <a:t>Observez sur les dessins d’ensemble les traits représentant les surfaces primitives</a:t>
            </a:r>
            <a:endParaRPr lang="el-GR" b="1" dirty="0">
              <a:solidFill>
                <a:srgbClr val="FF0000"/>
              </a:solidFill>
            </a:endParaRPr>
          </a:p>
        </p:txBody>
      </p:sp>
      <p:cxnSp>
        <p:nvCxnSpPr>
          <p:cNvPr id="9" name="Straight Arrow Connector 8"/>
          <p:cNvCxnSpPr/>
          <p:nvPr/>
        </p:nvCxnSpPr>
        <p:spPr>
          <a:xfrm>
            <a:off x="7451675" y="1554902"/>
            <a:ext cx="313266" cy="1588"/>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996107" y="1610106"/>
            <a:ext cx="257365" cy="1634"/>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101840" y="4219194"/>
            <a:ext cx="579120" cy="1588"/>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998111" y="4176522"/>
            <a:ext cx="285841" cy="676"/>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0110125" y="6331077"/>
            <a:ext cx="285841" cy="676"/>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424075" y="6178677"/>
            <a:ext cx="285841" cy="676"/>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Espace réservé de la date 1"/>
          <p:cNvSpPr>
            <a:spLocks noGrp="1"/>
          </p:cNvSpPr>
          <p:nvPr>
            <p:ph type="dt" sz="half" idx="10"/>
          </p:nvPr>
        </p:nvSpPr>
        <p:spPr/>
        <p:txBody>
          <a:bodyPr/>
          <a:lstStyle/>
          <a:p>
            <a:fld id="{4867EBAC-E7A7-4D90-BE64-6DAACA12DFD9}" type="datetime7">
              <a:rPr lang="en-US" smtClean="0"/>
              <a:t>Nov-18</a:t>
            </a:fld>
            <a:endParaRPr lang="en-US"/>
          </a:p>
        </p:txBody>
      </p:sp>
      <p:sp>
        <p:nvSpPr>
          <p:cNvPr id="3" name="Espace réservé du pied de page 2"/>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3133314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1 : Exemples de ISO</a:t>
            </a:r>
            <a:endParaRPr lang="fr-FR" dirty="0"/>
          </a:p>
        </p:txBody>
      </p:sp>
      <p:sp>
        <p:nvSpPr>
          <p:cNvPr id="3" name="Espace réservé du contenu 2"/>
          <p:cNvSpPr>
            <a:spLocks noGrp="1"/>
          </p:cNvSpPr>
          <p:nvPr>
            <p:ph sz="half" idx="1"/>
          </p:nvPr>
        </p:nvSpPr>
        <p:spPr>
          <a:xfrm>
            <a:off x="838200" y="1608364"/>
            <a:ext cx="10832532" cy="4568599"/>
          </a:xfrm>
          <a:ln>
            <a:solidFill>
              <a:schemeClr val="bg1"/>
            </a:solidFill>
          </a:ln>
        </p:spPr>
        <p:txBody>
          <a:bodyPr>
            <a:normAutofit/>
          </a:bodyPr>
          <a:lstStyle/>
          <a:p>
            <a:pPr marL="0" indent="0">
              <a:buNone/>
            </a:pPr>
            <a:r>
              <a:rPr lang="fr-FR" sz="2400" dirty="0" smtClean="0"/>
              <a:t>Expliquez à quoi correspondent ces dessins. Est-ce que vous pensez que les lignes cachées devrait être représentées à ces dessins? Pourquoi? Dessiner les vues de dessus ?</a:t>
            </a:r>
            <a:endParaRPr lang="fr-FR" sz="2400" dirty="0"/>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85</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593" y="4709172"/>
            <a:ext cx="3482522" cy="156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747" y="2965139"/>
            <a:ext cx="3988933" cy="146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52617"/>
          <a:stretch/>
        </p:blipFill>
        <p:spPr bwMode="auto">
          <a:xfrm>
            <a:off x="7097143" y="2795916"/>
            <a:ext cx="4034746" cy="168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616972" y="3712770"/>
            <a:ext cx="968488" cy="369332"/>
          </a:xfrm>
          <a:prstGeom prst="rect">
            <a:avLst/>
          </a:prstGeom>
          <a:noFill/>
        </p:spPr>
        <p:txBody>
          <a:bodyPr wrap="square" rtlCol="0">
            <a:spAutoFit/>
          </a:bodyPr>
          <a:lstStyle/>
          <a:p>
            <a:r>
              <a:rPr lang="fr-FR" dirty="0" smtClean="0"/>
              <a:t>Dessin 1</a:t>
            </a:r>
            <a:endParaRPr lang="fr-FR" dirty="0"/>
          </a:p>
        </p:txBody>
      </p:sp>
      <p:sp>
        <p:nvSpPr>
          <p:cNvPr id="11" name="ZoneTexte 10"/>
          <p:cNvSpPr txBox="1"/>
          <p:nvPr/>
        </p:nvSpPr>
        <p:spPr>
          <a:xfrm>
            <a:off x="616972" y="5362597"/>
            <a:ext cx="968488" cy="369332"/>
          </a:xfrm>
          <a:prstGeom prst="rect">
            <a:avLst/>
          </a:prstGeom>
          <a:noFill/>
        </p:spPr>
        <p:txBody>
          <a:bodyPr wrap="square" rtlCol="0">
            <a:spAutoFit/>
          </a:bodyPr>
          <a:lstStyle/>
          <a:p>
            <a:r>
              <a:rPr lang="fr-FR" dirty="0" smtClean="0"/>
              <a:t>Dessin 2</a:t>
            </a:r>
            <a:endParaRPr lang="fr-FR" dirty="0"/>
          </a:p>
        </p:txBody>
      </p:sp>
      <p:sp>
        <p:nvSpPr>
          <p:cNvPr id="12" name="ZoneTexte 11"/>
          <p:cNvSpPr txBox="1"/>
          <p:nvPr/>
        </p:nvSpPr>
        <p:spPr>
          <a:xfrm>
            <a:off x="6215686" y="3678174"/>
            <a:ext cx="968488" cy="369332"/>
          </a:xfrm>
          <a:prstGeom prst="rect">
            <a:avLst/>
          </a:prstGeom>
          <a:noFill/>
        </p:spPr>
        <p:txBody>
          <a:bodyPr wrap="square" rtlCol="0">
            <a:spAutoFit/>
          </a:bodyPr>
          <a:lstStyle/>
          <a:p>
            <a:r>
              <a:rPr lang="fr-FR" dirty="0" smtClean="0"/>
              <a:t>Dessin 3</a:t>
            </a:r>
            <a:endParaRPr lang="fr-FR" dirty="0"/>
          </a:p>
        </p:txBody>
      </p:sp>
      <p:sp>
        <p:nvSpPr>
          <p:cNvPr id="13" name="ZoneTexte 12"/>
          <p:cNvSpPr txBox="1"/>
          <p:nvPr/>
        </p:nvSpPr>
        <p:spPr>
          <a:xfrm>
            <a:off x="6215686" y="5309340"/>
            <a:ext cx="968488" cy="369332"/>
          </a:xfrm>
          <a:prstGeom prst="rect">
            <a:avLst/>
          </a:prstGeom>
          <a:noFill/>
        </p:spPr>
        <p:txBody>
          <a:bodyPr wrap="square" rtlCol="0">
            <a:spAutoFit/>
          </a:bodyPr>
          <a:lstStyle/>
          <a:p>
            <a:r>
              <a:rPr lang="fr-FR" dirty="0" smtClean="0"/>
              <a:t>Dessin 4</a:t>
            </a:r>
            <a:endParaRPr lang="fr-FR" dirty="0"/>
          </a:p>
        </p:txBody>
      </p:sp>
      <p:pic>
        <p:nvPicPr>
          <p:cNvPr id="1024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1264" b="52270"/>
          <a:stretch/>
        </p:blipFill>
        <p:spPr bwMode="auto">
          <a:xfrm>
            <a:off x="7437664" y="4536136"/>
            <a:ext cx="3536590" cy="1742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droit 8"/>
          <p:cNvCxnSpPr/>
          <p:nvPr/>
        </p:nvCxnSpPr>
        <p:spPr>
          <a:xfrm>
            <a:off x="5066507" y="5399322"/>
            <a:ext cx="8165" cy="7124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967593" y="4870788"/>
            <a:ext cx="2976450" cy="293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2053886" y="5080330"/>
            <a:ext cx="253093" cy="293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p:cNvSpPr>
            <a:spLocks noGrp="1"/>
          </p:cNvSpPr>
          <p:nvPr>
            <p:ph type="dt" sz="half" idx="10"/>
          </p:nvPr>
        </p:nvSpPr>
        <p:spPr/>
        <p:txBody>
          <a:bodyPr/>
          <a:lstStyle/>
          <a:p>
            <a:fld id="{A799DCD1-B39E-4C2E-A546-EE8AE3A92B93}"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753996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73479"/>
            <a:ext cx="5089071" cy="1096963"/>
          </a:xfrm>
        </p:spPr>
        <p:txBody>
          <a:bodyPr/>
          <a:lstStyle/>
          <a:p>
            <a:r>
              <a:rPr lang="fr-FR" dirty="0" smtClean="0"/>
              <a:t>Exercice 2</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156" y="323947"/>
            <a:ext cx="7015843" cy="619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space réservé du numéro de diapositive 4"/>
          <p:cNvSpPr>
            <a:spLocks noGrp="1"/>
          </p:cNvSpPr>
          <p:nvPr>
            <p:ph type="sldNum" sz="quarter" idx="12"/>
          </p:nvPr>
        </p:nvSpPr>
        <p:spPr/>
        <p:txBody>
          <a:bodyPr/>
          <a:lstStyle/>
          <a:p>
            <a:fld id="{20D68944-6564-4374-BCF3-9E9F36549B1D}" type="slidenum">
              <a:rPr lang="en-US" smtClean="0"/>
              <a:pPr/>
              <a:t>86</a:t>
            </a:fld>
            <a:endParaRPr lang="en-US" dirty="0"/>
          </a:p>
        </p:txBody>
      </p:sp>
      <p:sp>
        <p:nvSpPr>
          <p:cNvPr id="7" name="Espace réservé du contenu 2"/>
          <p:cNvSpPr>
            <a:spLocks noGrp="1"/>
          </p:cNvSpPr>
          <p:nvPr>
            <p:ph sz="half" idx="1"/>
          </p:nvPr>
        </p:nvSpPr>
        <p:spPr>
          <a:xfrm>
            <a:off x="151290" y="1259239"/>
            <a:ext cx="5008545" cy="4635375"/>
          </a:xfrm>
        </p:spPr>
        <p:txBody>
          <a:bodyPr>
            <a:normAutofit fontScale="70000" lnSpcReduction="20000"/>
          </a:bodyPr>
          <a:lstStyle/>
          <a:p>
            <a:pPr marL="0" indent="0">
              <a:lnSpc>
                <a:spcPct val="120000"/>
              </a:lnSpc>
              <a:buNone/>
            </a:pPr>
            <a:r>
              <a:rPr lang="fr-FR" sz="2600" dirty="0" smtClean="0"/>
              <a:t>Trouvez : </a:t>
            </a:r>
          </a:p>
          <a:p>
            <a:pPr>
              <a:lnSpc>
                <a:spcPct val="120000"/>
              </a:lnSpc>
              <a:buFontTx/>
              <a:buChar char="-"/>
            </a:pPr>
            <a:r>
              <a:rPr lang="fr-FR" sz="2600" dirty="0"/>
              <a:t>l</a:t>
            </a:r>
            <a:r>
              <a:rPr lang="fr-FR" sz="2600" dirty="0" smtClean="0"/>
              <a:t>es écrous KM</a:t>
            </a:r>
          </a:p>
          <a:p>
            <a:pPr>
              <a:lnSpc>
                <a:spcPct val="120000"/>
              </a:lnSpc>
              <a:buFontTx/>
              <a:buChar char="-"/>
            </a:pPr>
            <a:r>
              <a:rPr lang="fr-FR" sz="2600" dirty="0" smtClean="0"/>
              <a:t>les éléments qui assurent l’étanchéité du mécanisme  </a:t>
            </a:r>
            <a:endParaRPr lang="fr-FR" sz="2600" dirty="0"/>
          </a:p>
          <a:p>
            <a:pPr>
              <a:lnSpc>
                <a:spcPct val="120000"/>
              </a:lnSpc>
              <a:buFontTx/>
              <a:buChar char="-"/>
            </a:pPr>
            <a:r>
              <a:rPr lang="fr-FR" sz="2600" dirty="0" smtClean="0"/>
              <a:t>les roulements et expliquez leurs fixations</a:t>
            </a:r>
          </a:p>
          <a:p>
            <a:pPr>
              <a:lnSpc>
                <a:spcPct val="120000"/>
              </a:lnSpc>
              <a:buFontTx/>
              <a:buChar char="-"/>
            </a:pPr>
            <a:r>
              <a:rPr lang="fr-FR" sz="2600" dirty="0" smtClean="0"/>
              <a:t>les engrenages et expliquez leurs fixations aux arbres (c.à.d. expliquer quels mouvements sont fixés et par quelles pièces)</a:t>
            </a:r>
          </a:p>
          <a:p>
            <a:pPr>
              <a:lnSpc>
                <a:spcPct val="120000"/>
              </a:lnSpc>
              <a:buFontTx/>
              <a:buChar char="-"/>
            </a:pPr>
            <a:r>
              <a:rPr lang="fr-FR" sz="2600" dirty="0" smtClean="0"/>
              <a:t>quel arbre est l’arbre de l’entrée de puissance et quel de la sortie, </a:t>
            </a:r>
            <a:r>
              <a:rPr lang="fr-FR" sz="2600" dirty="0"/>
              <a:t>en sachant que ce mécanisme est un réducteur</a:t>
            </a:r>
            <a:r>
              <a:rPr lang="fr-FR" sz="2600" dirty="0" smtClean="0"/>
              <a:t> ? Pourquoi cette information nous aide à répondre à la question ?</a:t>
            </a:r>
          </a:p>
          <a:p>
            <a:pPr>
              <a:lnSpc>
                <a:spcPct val="120000"/>
              </a:lnSpc>
              <a:buFontTx/>
              <a:buChar char="-"/>
            </a:pPr>
            <a:r>
              <a:rPr lang="fr-FR" sz="2600" dirty="0" smtClean="0"/>
              <a:t>la pièce 4 et expliquez son utilité</a:t>
            </a:r>
          </a:p>
          <a:p>
            <a:pPr marL="914400" lvl="1" indent="-457200">
              <a:lnSpc>
                <a:spcPct val="120000"/>
              </a:lnSpc>
              <a:buAutoNum type="arabicPeriod"/>
            </a:pPr>
            <a:endParaRPr lang="fr-FR" sz="2300" dirty="0" smtClean="0"/>
          </a:p>
          <a:p>
            <a:pPr marL="914400" lvl="1" indent="-457200">
              <a:buAutoNum type="arabicPeriod"/>
            </a:pPr>
            <a:endParaRPr lang="fr-FR" dirty="0" smtClean="0"/>
          </a:p>
          <a:p>
            <a:pPr marL="0" indent="0">
              <a:buNone/>
            </a:pPr>
            <a:endParaRPr lang="fr-FR" dirty="0" smtClean="0"/>
          </a:p>
        </p:txBody>
      </p:sp>
      <p:sp>
        <p:nvSpPr>
          <p:cNvPr id="3" name="Espace réservé de la date 2"/>
          <p:cNvSpPr>
            <a:spLocks noGrp="1"/>
          </p:cNvSpPr>
          <p:nvPr>
            <p:ph type="dt" sz="half" idx="10"/>
          </p:nvPr>
        </p:nvSpPr>
        <p:spPr/>
        <p:txBody>
          <a:bodyPr/>
          <a:lstStyle/>
          <a:p>
            <a:fld id="{A667D0E6-FEEA-49D5-9501-368FAA4C905A}"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10319411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 </a:t>
            </a:r>
            <a:r>
              <a:rPr lang="fr-FR" dirty="0" smtClean="0"/>
              <a:t>3</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606" y="2433"/>
            <a:ext cx="6712091" cy="675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space réservé du numéro de diapositive 4"/>
          <p:cNvSpPr>
            <a:spLocks noGrp="1"/>
          </p:cNvSpPr>
          <p:nvPr>
            <p:ph type="sldNum" sz="quarter" idx="12"/>
          </p:nvPr>
        </p:nvSpPr>
        <p:spPr/>
        <p:txBody>
          <a:bodyPr/>
          <a:lstStyle/>
          <a:p>
            <a:fld id="{20D68944-6564-4374-BCF3-9E9F36549B1D}" type="slidenum">
              <a:rPr lang="en-US" smtClean="0"/>
              <a:pPr/>
              <a:t>87</a:t>
            </a:fld>
            <a:endParaRPr lang="en-US"/>
          </a:p>
        </p:txBody>
      </p:sp>
      <p:sp>
        <p:nvSpPr>
          <p:cNvPr id="7" name="Espace réservé du contenu 2"/>
          <p:cNvSpPr>
            <a:spLocks noGrp="1"/>
          </p:cNvSpPr>
          <p:nvPr>
            <p:ph sz="half" idx="1"/>
          </p:nvPr>
        </p:nvSpPr>
        <p:spPr>
          <a:xfrm>
            <a:off x="87065" y="1567849"/>
            <a:ext cx="5604532" cy="4635375"/>
          </a:xfrm>
        </p:spPr>
        <p:txBody>
          <a:bodyPr>
            <a:normAutofit fontScale="62500" lnSpcReduction="20000"/>
          </a:bodyPr>
          <a:lstStyle/>
          <a:p>
            <a:pPr marL="0" indent="0">
              <a:lnSpc>
                <a:spcPct val="120000"/>
              </a:lnSpc>
              <a:buNone/>
            </a:pPr>
            <a:r>
              <a:rPr lang="fr-FR" sz="2600" dirty="0" smtClean="0"/>
              <a:t>Deux configurations des engrenage sont très caractéristiques et vous devrez savoirs leur existence :</a:t>
            </a:r>
          </a:p>
          <a:p>
            <a:pPr marL="514350" indent="-514350">
              <a:lnSpc>
                <a:spcPct val="120000"/>
              </a:lnSpc>
              <a:buAutoNum type="arabicPeriod"/>
            </a:pPr>
            <a:r>
              <a:rPr lang="fr-FR" sz="2600" dirty="0" smtClean="0"/>
              <a:t>Les trains épicycloïdaux</a:t>
            </a:r>
          </a:p>
          <a:p>
            <a:pPr marL="514350" indent="-514350">
              <a:lnSpc>
                <a:spcPct val="120000"/>
              </a:lnSpc>
              <a:buAutoNum type="arabicPeriod"/>
            </a:pPr>
            <a:r>
              <a:rPr lang="fr-FR" sz="2600" dirty="0" smtClean="0"/>
              <a:t>Les différentielles</a:t>
            </a:r>
          </a:p>
          <a:p>
            <a:pPr marL="0" indent="0">
              <a:lnSpc>
                <a:spcPct val="120000"/>
              </a:lnSpc>
              <a:buNone/>
            </a:pPr>
            <a:r>
              <a:rPr lang="fr-FR" sz="2600" dirty="0" smtClean="0"/>
              <a:t>Cela est le dessin d’un train épicycloïdal. Trouvez : </a:t>
            </a:r>
          </a:p>
          <a:p>
            <a:pPr>
              <a:lnSpc>
                <a:spcPct val="120000"/>
              </a:lnSpc>
              <a:buFontTx/>
              <a:buChar char="-"/>
            </a:pPr>
            <a:r>
              <a:rPr lang="fr-FR" sz="2600" dirty="0" smtClean="0"/>
              <a:t>les éléments qui assurent l’étanchéité du mécanisme  </a:t>
            </a:r>
            <a:endParaRPr lang="fr-FR" sz="2600" dirty="0"/>
          </a:p>
          <a:p>
            <a:pPr>
              <a:lnSpc>
                <a:spcPct val="120000"/>
              </a:lnSpc>
              <a:buFontTx/>
              <a:buChar char="-"/>
            </a:pPr>
            <a:r>
              <a:rPr lang="fr-FR" sz="2600" dirty="0" smtClean="0"/>
              <a:t>les roulements</a:t>
            </a:r>
          </a:p>
          <a:p>
            <a:pPr>
              <a:lnSpc>
                <a:spcPct val="120000"/>
              </a:lnSpc>
              <a:buFontTx/>
              <a:buChar char="-"/>
            </a:pPr>
            <a:r>
              <a:rPr lang="fr-FR" sz="2600" dirty="0" smtClean="0"/>
              <a:t>les engrenages et expliquez leurs fixations (c.à.d. expliquer quels mouvements sont fixés et par quelles pièces).  </a:t>
            </a:r>
            <a:r>
              <a:rPr lang="fr-FR" sz="2600" dirty="0"/>
              <a:t>Renseignez-vous </a:t>
            </a:r>
            <a:r>
              <a:rPr lang="fr-FR" sz="2600" dirty="0" smtClean="0"/>
              <a:t>:</a:t>
            </a:r>
          </a:p>
          <a:p>
            <a:pPr marL="0" indent="0">
              <a:lnSpc>
                <a:spcPct val="120000"/>
              </a:lnSpc>
              <a:buNone/>
            </a:pPr>
            <a:r>
              <a:rPr lang="fr-FR" sz="2600" dirty="0"/>
              <a:t>	</a:t>
            </a:r>
            <a:r>
              <a:rPr lang="fr-FR" sz="2600" dirty="0" smtClean="0">
                <a:hlinkClick r:id="rId3"/>
              </a:rPr>
              <a:t>https</a:t>
            </a:r>
            <a:r>
              <a:rPr lang="fr-FR" sz="2600" dirty="0">
                <a:hlinkClick r:id="rId3"/>
              </a:rPr>
              <a:t>://</a:t>
            </a:r>
            <a:r>
              <a:rPr lang="fr-FR" sz="2600" dirty="0" smtClean="0">
                <a:hlinkClick r:id="rId3"/>
              </a:rPr>
              <a:t>fr.wikipedia.org/wiki/Train_épicycloïdal</a:t>
            </a:r>
            <a:r>
              <a:rPr lang="fr-FR" sz="2600" dirty="0" smtClean="0"/>
              <a:t> </a:t>
            </a:r>
          </a:p>
          <a:p>
            <a:pPr>
              <a:lnSpc>
                <a:spcPct val="120000"/>
              </a:lnSpc>
              <a:buFontTx/>
              <a:buChar char="-"/>
            </a:pPr>
            <a:r>
              <a:rPr lang="fr-FR" sz="2600" dirty="0" smtClean="0"/>
              <a:t>les pièces en rotation </a:t>
            </a:r>
          </a:p>
          <a:p>
            <a:pPr>
              <a:lnSpc>
                <a:spcPct val="120000"/>
              </a:lnSpc>
              <a:buFontTx/>
              <a:buChar char="-"/>
            </a:pPr>
            <a:r>
              <a:rPr lang="fr-FR" sz="2600" dirty="0" smtClean="0"/>
              <a:t>à quoi sert le trou débouchant indiqué avec la flèche rouge </a:t>
            </a:r>
          </a:p>
        </p:txBody>
      </p:sp>
      <p:sp>
        <p:nvSpPr>
          <p:cNvPr id="6" name="Flèche droite 5"/>
          <p:cNvSpPr/>
          <p:nvPr/>
        </p:nvSpPr>
        <p:spPr>
          <a:xfrm>
            <a:off x="7200900" y="1584960"/>
            <a:ext cx="777240" cy="1295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p:cNvSpPr>
            <a:spLocks noGrp="1"/>
          </p:cNvSpPr>
          <p:nvPr>
            <p:ph type="dt" sz="half" idx="10"/>
          </p:nvPr>
        </p:nvSpPr>
        <p:spPr/>
        <p:txBody>
          <a:bodyPr/>
          <a:lstStyle/>
          <a:p>
            <a:fld id="{6B486F8E-9640-4252-96E1-62490776801F}" type="datetime7">
              <a:rPr lang="en-US" smtClean="0"/>
              <a:t>Nov-18</a:t>
            </a:fld>
            <a:endParaRPr lang="en-US"/>
          </a:p>
        </p:txBody>
      </p:sp>
      <p:sp>
        <p:nvSpPr>
          <p:cNvPr id="4" name="Espace réservé du pied de page 3"/>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418446240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441" y="179614"/>
            <a:ext cx="10515600" cy="1079625"/>
          </a:xfrm>
        </p:spPr>
        <p:txBody>
          <a:bodyPr/>
          <a:lstStyle/>
          <a:p>
            <a:r>
              <a:rPr lang="fr-FR" dirty="0" smtClean="0"/>
              <a:t>Exercice 4 </a:t>
            </a:r>
            <a:endParaRPr lang="fr-FR" dirty="0"/>
          </a:p>
        </p:txBody>
      </p:sp>
      <p:sp>
        <p:nvSpPr>
          <p:cNvPr id="3" name="Espace réservé du contenu 2"/>
          <p:cNvSpPr>
            <a:spLocks noGrp="1"/>
          </p:cNvSpPr>
          <p:nvPr>
            <p:ph sz="half" idx="1"/>
          </p:nvPr>
        </p:nvSpPr>
        <p:spPr>
          <a:xfrm>
            <a:off x="151290" y="1160178"/>
            <a:ext cx="5106510" cy="5431121"/>
          </a:xfrm>
        </p:spPr>
        <p:txBody>
          <a:bodyPr>
            <a:normAutofit fontScale="47500" lnSpcReduction="20000"/>
          </a:bodyPr>
          <a:lstStyle/>
          <a:p>
            <a:pPr marL="0" indent="0">
              <a:lnSpc>
                <a:spcPct val="120000"/>
              </a:lnSpc>
              <a:buNone/>
            </a:pPr>
            <a:r>
              <a:rPr lang="fr-FR" sz="2600" dirty="0" smtClean="0"/>
              <a:t>Trouvez : </a:t>
            </a:r>
          </a:p>
          <a:p>
            <a:pPr>
              <a:lnSpc>
                <a:spcPct val="120000"/>
              </a:lnSpc>
              <a:buFontTx/>
              <a:buChar char="-"/>
            </a:pPr>
            <a:r>
              <a:rPr lang="fr-FR" sz="2600" dirty="0"/>
              <a:t>l</a:t>
            </a:r>
            <a:r>
              <a:rPr lang="fr-FR" sz="2600" dirty="0" smtClean="0"/>
              <a:t>es roulements de ce mécanisme et les arbres </a:t>
            </a:r>
          </a:p>
          <a:p>
            <a:pPr>
              <a:lnSpc>
                <a:spcPct val="120000"/>
              </a:lnSpc>
              <a:buFontTx/>
              <a:buChar char="-"/>
            </a:pPr>
            <a:r>
              <a:rPr lang="fr-FR" sz="2600" dirty="0" smtClean="0"/>
              <a:t>à quoi sert la pièce 26 et 16 à coté des deux roulements à billes</a:t>
            </a:r>
          </a:p>
          <a:p>
            <a:pPr>
              <a:lnSpc>
                <a:spcPct val="120000"/>
              </a:lnSpc>
              <a:buFontTx/>
              <a:buChar char="-"/>
            </a:pPr>
            <a:r>
              <a:rPr lang="fr-FR" sz="2600" dirty="0" smtClean="0"/>
              <a:t>un arbre cannelé </a:t>
            </a:r>
            <a:endParaRPr lang="fr-FR" sz="2600" dirty="0"/>
          </a:p>
          <a:p>
            <a:pPr>
              <a:lnSpc>
                <a:spcPct val="120000"/>
              </a:lnSpc>
              <a:buFontTx/>
              <a:buChar char="-"/>
            </a:pPr>
            <a:r>
              <a:rPr lang="fr-FR" sz="2600" dirty="0" smtClean="0"/>
              <a:t>des dentures, des engrenages et expliquez les fixations des engranges aux arbres (c.à.d. expliquez quels mouvements sont fixés et par quelles pièces).</a:t>
            </a:r>
          </a:p>
          <a:p>
            <a:pPr>
              <a:lnSpc>
                <a:spcPct val="120000"/>
              </a:lnSpc>
              <a:buFontTx/>
              <a:buChar char="-"/>
            </a:pPr>
            <a:r>
              <a:rPr lang="fr-FR" sz="2600" dirty="0"/>
              <a:t>q</a:t>
            </a:r>
            <a:r>
              <a:rPr lang="fr-FR" sz="2600" dirty="0" smtClean="0"/>
              <a:t>uelle arbre est l’arbre de l’entré de puissance et quelle de la sortie ? </a:t>
            </a:r>
            <a:br>
              <a:rPr lang="fr-FR" sz="2600" dirty="0" smtClean="0"/>
            </a:br>
            <a:r>
              <a:rPr lang="fr-FR" sz="2600" dirty="0" smtClean="0"/>
              <a:t>Par quelle pièce est-elle transmise au mécanisme et par quelle est-elle consommée?</a:t>
            </a:r>
          </a:p>
          <a:p>
            <a:pPr>
              <a:lnSpc>
                <a:spcPct val="120000"/>
              </a:lnSpc>
              <a:buFontTx/>
              <a:buChar char="-"/>
            </a:pPr>
            <a:r>
              <a:rPr lang="fr-FR" sz="2600" dirty="0" smtClean="0"/>
              <a:t>Que la position « neutre » est indiquée sur le dessin, comment la puissance est transmise entre les arbres ?</a:t>
            </a:r>
          </a:p>
          <a:p>
            <a:pPr>
              <a:lnSpc>
                <a:spcPct val="120000"/>
              </a:lnSpc>
              <a:buFontTx/>
              <a:buChar char="-"/>
            </a:pPr>
            <a:r>
              <a:rPr lang="fr-FR" sz="2600" dirty="0" smtClean="0"/>
              <a:t>combien des options (commandes) de transmission de puissance à l’utilisateur de cet appareil ?</a:t>
            </a:r>
          </a:p>
          <a:p>
            <a:pPr>
              <a:lnSpc>
                <a:spcPct val="120000"/>
              </a:lnSpc>
              <a:buFontTx/>
              <a:buChar char="-"/>
            </a:pPr>
            <a:r>
              <a:rPr lang="fr-FR" sz="2600" dirty="0"/>
              <a:t>q</a:t>
            </a:r>
            <a:r>
              <a:rPr lang="fr-FR" sz="2600" dirty="0" smtClean="0"/>
              <a:t>uelles propositions sont correctes :</a:t>
            </a:r>
          </a:p>
          <a:p>
            <a:pPr marL="914400" lvl="1" indent="-457200">
              <a:lnSpc>
                <a:spcPct val="120000"/>
              </a:lnSpc>
              <a:buAutoNum type="arabicPeriod"/>
            </a:pPr>
            <a:r>
              <a:rPr lang="fr-FR" sz="2300" dirty="0" smtClean="0"/>
              <a:t>Chaque commande change la puissance transmise par la machine</a:t>
            </a:r>
          </a:p>
          <a:p>
            <a:pPr marL="914400" lvl="1" indent="-457200">
              <a:lnSpc>
                <a:spcPct val="120000"/>
              </a:lnSpc>
              <a:buAutoNum type="arabicPeriod"/>
            </a:pPr>
            <a:r>
              <a:rPr lang="fr-FR" sz="2300" dirty="0" smtClean="0"/>
              <a:t>Chaque commande change la vitesse de rotation de l’arbre 1</a:t>
            </a:r>
          </a:p>
          <a:p>
            <a:pPr marL="914400" lvl="1" indent="-457200">
              <a:lnSpc>
                <a:spcPct val="120000"/>
              </a:lnSpc>
              <a:buAutoNum type="arabicPeriod"/>
            </a:pPr>
            <a:r>
              <a:rPr lang="fr-FR" sz="2300" dirty="0" smtClean="0"/>
              <a:t>Chaque commande change la vitesse de rotation de l’arbre 3</a:t>
            </a:r>
          </a:p>
          <a:p>
            <a:pPr marL="914400" lvl="1" indent="-457200">
              <a:lnSpc>
                <a:spcPct val="120000"/>
              </a:lnSpc>
              <a:buAutoNum type="arabicPeriod"/>
            </a:pPr>
            <a:r>
              <a:rPr lang="fr-FR" sz="2300" dirty="0" smtClean="0"/>
              <a:t>Il y a une commande « frein » qui arrêt un arbre </a:t>
            </a:r>
          </a:p>
          <a:p>
            <a:pPr marL="914400" lvl="1" indent="-457200">
              <a:lnSpc>
                <a:spcPct val="120000"/>
              </a:lnSpc>
              <a:buFont typeface="Arial" panose="020B0604020202020204" pitchFamily="34" charset="0"/>
              <a:buAutoNum type="arabicPeriod"/>
            </a:pPr>
            <a:r>
              <a:rPr lang="fr-FR" sz="2300" dirty="0"/>
              <a:t>Chaque commande change le couple </a:t>
            </a:r>
            <a:r>
              <a:rPr lang="fr-FR" sz="2300" dirty="0" smtClean="0"/>
              <a:t>transmis</a:t>
            </a:r>
          </a:p>
          <a:p>
            <a:pPr marL="914400" lvl="1" indent="-457200">
              <a:lnSpc>
                <a:spcPct val="120000"/>
              </a:lnSpc>
              <a:buFont typeface="Arial" panose="020B0604020202020204" pitchFamily="34" charset="0"/>
              <a:buAutoNum type="arabicPeriod"/>
            </a:pPr>
            <a:r>
              <a:rPr lang="fr-FR" sz="2300" dirty="0"/>
              <a:t>Le trou </a:t>
            </a:r>
            <a:r>
              <a:rPr lang="fr-FR" sz="2300" dirty="0" smtClean="0"/>
              <a:t>débouchant 8 </a:t>
            </a:r>
            <a:r>
              <a:rPr lang="fr-FR" sz="2300" dirty="0"/>
              <a:t>n’a aucune </a:t>
            </a:r>
            <a:r>
              <a:rPr lang="fr-FR" sz="2300" dirty="0" smtClean="0"/>
              <a:t>utilité</a:t>
            </a:r>
          </a:p>
          <a:p>
            <a:pPr marL="914400" lvl="1" indent="-457200">
              <a:lnSpc>
                <a:spcPct val="120000"/>
              </a:lnSpc>
              <a:buFont typeface="Arial" panose="020B0604020202020204" pitchFamily="34" charset="0"/>
              <a:buAutoNum type="arabicPeriod"/>
            </a:pPr>
            <a:r>
              <a:rPr lang="fr-FR" sz="2300" dirty="0" smtClean="0"/>
              <a:t>C’est normal que le mécanisme n’ait pas des éléments d’étanchéité </a:t>
            </a:r>
          </a:p>
          <a:p>
            <a:pPr marL="914400" lvl="1" indent="-457200">
              <a:lnSpc>
                <a:spcPct val="120000"/>
              </a:lnSpc>
              <a:buFont typeface="Arial" panose="020B0604020202020204" pitchFamily="34" charset="0"/>
              <a:buAutoNum type="arabicPeriod"/>
            </a:pPr>
            <a:endParaRPr lang="fr-FR" sz="2300" dirty="0"/>
          </a:p>
          <a:p>
            <a:pPr marL="914400" lvl="1" indent="-457200">
              <a:lnSpc>
                <a:spcPct val="120000"/>
              </a:lnSpc>
              <a:buAutoNum type="arabicPeriod"/>
            </a:pPr>
            <a:endParaRPr lang="fr-FR" sz="2300" dirty="0" smtClean="0"/>
          </a:p>
          <a:p>
            <a:pPr marL="914400" lvl="1" indent="-457200">
              <a:buAutoNum type="arabicPeriod"/>
            </a:pPr>
            <a:endParaRPr lang="fr-FR" dirty="0" smtClean="0"/>
          </a:p>
          <a:p>
            <a:pPr marL="0" indent="0">
              <a:buNone/>
            </a:pPr>
            <a:endParaRPr lang="fr-FR" dirty="0" smtClean="0"/>
          </a:p>
        </p:txBody>
      </p:sp>
      <p:sp>
        <p:nvSpPr>
          <p:cNvPr id="4" name="Espace réservé du contenu 3"/>
          <p:cNvSpPr>
            <a:spLocks noGrp="1"/>
          </p:cNvSpPr>
          <p:nvPr>
            <p:ph sz="half" idx="2"/>
          </p:nvPr>
        </p:nvSpPr>
        <p:spPr/>
        <p:txBody>
          <a:bodyPr>
            <a:normAutofit fontScale="47500" lnSpcReduction="20000"/>
          </a:bodyPr>
          <a:lstStyle/>
          <a:p>
            <a:endParaRPr lang="fr-FR"/>
          </a:p>
        </p:txBody>
      </p:sp>
      <p:sp>
        <p:nvSpPr>
          <p:cNvPr id="5" name="Espace réservé du numéro de diapositive 4"/>
          <p:cNvSpPr>
            <a:spLocks noGrp="1"/>
          </p:cNvSpPr>
          <p:nvPr>
            <p:ph type="sldNum" sz="quarter" idx="12"/>
          </p:nvPr>
        </p:nvSpPr>
        <p:spPr/>
        <p:txBody>
          <a:bodyPr/>
          <a:lstStyle/>
          <a:p>
            <a:fld id="{20D68944-6564-4374-BCF3-9E9F36549B1D}" type="slidenum">
              <a:rPr lang="en-US" smtClean="0"/>
              <a:pPr/>
              <a:t>88</a:t>
            </a:fld>
            <a:endParaRPr lang="en-US"/>
          </a:p>
        </p:txBody>
      </p:sp>
      <p:pic>
        <p:nvPicPr>
          <p:cNvPr id="11266" name="Picture 2" descr="F:\SMT1\Related Documents\drawings\grinding_machine_gearbox.jpg"/>
          <p:cNvPicPr>
            <a:picLocks noChangeAspect="1" noChangeArrowheads="1"/>
          </p:cNvPicPr>
          <p:nvPr/>
        </p:nvPicPr>
        <p:blipFill rotWithShape="1">
          <a:blip r:embed="rId2">
            <a:extLst>
              <a:ext uri="{28A0092B-C50C-407E-A947-70E740481C1C}">
                <a14:useLocalDpi xmlns:a14="http://schemas.microsoft.com/office/drawing/2010/main" val="0"/>
              </a:ext>
            </a:extLst>
          </a:blip>
          <a:srcRect l="6207" t="-1" r="6781" b="43453"/>
          <a:stretch/>
        </p:blipFill>
        <p:spPr bwMode="auto">
          <a:xfrm>
            <a:off x="5159835" y="7740"/>
            <a:ext cx="7022694" cy="67849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à coins arrondis 5"/>
          <p:cNvSpPr/>
          <p:nvPr/>
        </p:nvSpPr>
        <p:spPr>
          <a:xfrm>
            <a:off x="6139542" y="5349547"/>
            <a:ext cx="3290207" cy="116749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p:nvPr/>
        </p:nvCxnSpPr>
        <p:spPr>
          <a:xfrm flipV="1">
            <a:off x="7486650" y="3861707"/>
            <a:ext cx="849086" cy="1183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7315199" y="4972051"/>
            <a:ext cx="1110343" cy="369332"/>
          </a:xfrm>
          <a:prstGeom prst="rect">
            <a:avLst/>
          </a:prstGeom>
          <a:noFill/>
        </p:spPr>
        <p:txBody>
          <a:bodyPr wrap="square" rtlCol="0">
            <a:spAutoFit/>
          </a:bodyPr>
          <a:lstStyle/>
          <a:p>
            <a:r>
              <a:rPr lang="fr-FR" dirty="0" smtClean="0"/>
              <a:t>3</a:t>
            </a:r>
            <a:endParaRPr lang="fr-FR" dirty="0"/>
          </a:p>
        </p:txBody>
      </p:sp>
      <p:sp>
        <p:nvSpPr>
          <p:cNvPr id="17" name="Rectangle à coins arrondis 16"/>
          <p:cNvSpPr/>
          <p:nvPr/>
        </p:nvSpPr>
        <p:spPr>
          <a:xfrm>
            <a:off x="5412241" y="5436731"/>
            <a:ext cx="5025117" cy="116749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5469390" y="4199069"/>
            <a:ext cx="1445760" cy="7729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584370" y="4190905"/>
            <a:ext cx="1110343" cy="369332"/>
          </a:xfrm>
          <a:prstGeom prst="rect">
            <a:avLst/>
          </a:prstGeom>
          <a:noFill/>
        </p:spPr>
        <p:txBody>
          <a:bodyPr wrap="square" rtlCol="0">
            <a:spAutoFit/>
          </a:bodyPr>
          <a:lstStyle/>
          <a:p>
            <a:r>
              <a:rPr lang="fr-FR" dirty="0" smtClean="0"/>
              <a:t>2</a:t>
            </a:r>
            <a:endParaRPr lang="fr-FR" dirty="0"/>
          </a:p>
        </p:txBody>
      </p:sp>
      <p:sp>
        <p:nvSpPr>
          <p:cNvPr id="21" name="ZoneTexte 20"/>
          <p:cNvSpPr txBox="1"/>
          <p:nvPr/>
        </p:nvSpPr>
        <p:spPr>
          <a:xfrm>
            <a:off x="10190388" y="5759702"/>
            <a:ext cx="1110343" cy="369332"/>
          </a:xfrm>
          <a:prstGeom prst="rect">
            <a:avLst/>
          </a:prstGeom>
          <a:noFill/>
        </p:spPr>
        <p:txBody>
          <a:bodyPr wrap="square" rtlCol="0">
            <a:spAutoFit/>
          </a:bodyPr>
          <a:lstStyle/>
          <a:p>
            <a:r>
              <a:rPr lang="fr-FR" dirty="0" smtClean="0"/>
              <a:t>5</a:t>
            </a:r>
            <a:endParaRPr lang="fr-FR" dirty="0"/>
          </a:p>
        </p:txBody>
      </p:sp>
      <p:sp>
        <p:nvSpPr>
          <p:cNvPr id="22" name="ZoneTexte 21"/>
          <p:cNvSpPr txBox="1"/>
          <p:nvPr/>
        </p:nvSpPr>
        <p:spPr>
          <a:xfrm>
            <a:off x="8556169" y="5060491"/>
            <a:ext cx="1110343" cy="369332"/>
          </a:xfrm>
          <a:prstGeom prst="rect">
            <a:avLst/>
          </a:prstGeom>
          <a:noFill/>
        </p:spPr>
        <p:txBody>
          <a:bodyPr wrap="square" rtlCol="0">
            <a:spAutoFit/>
          </a:bodyPr>
          <a:lstStyle/>
          <a:p>
            <a:r>
              <a:rPr lang="fr-FR" dirty="0" smtClean="0"/>
              <a:t>4</a:t>
            </a:r>
            <a:endParaRPr lang="fr-FR" dirty="0"/>
          </a:p>
        </p:txBody>
      </p:sp>
      <p:cxnSp>
        <p:nvCxnSpPr>
          <p:cNvPr id="23" name="Connecteur droit 22"/>
          <p:cNvCxnSpPr/>
          <p:nvPr/>
        </p:nvCxnSpPr>
        <p:spPr>
          <a:xfrm flipV="1">
            <a:off x="8792936" y="4310743"/>
            <a:ext cx="726621" cy="845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9903279" y="889907"/>
            <a:ext cx="530678" cy="4898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9593037" y="623598"/>
            <a:ext cx="484412" cy="369332"/>
          </a:xfrm>
          <a:prstGeom prst="rect">
            <a:avLst/>
          </a:prstGeom>
          <a:noFill/>
        </p:spPr>
        <p:txBody>
          <a:bodyPr wrap="square" rtlCol="0">
            <a:spAutoFit/>
          </a:bodyPr>
          <a:lstStyle/>
          <a:p>
            <a:r>
              <a:rPr lang="fr-FR" dirty="0" smtClean="0"/>
              <a:t>16</a:t>
            </a:r>
          </a:p>
        </p:txBody>
      </p:sp>
      <p:cxnSp>
        <p:nvCxnSpPr>
          <p:cNvPr id="31" name="Connecteur droit 30"/>
          <p:cNvCxnSpPr/>
          <p:nvPr/>
        </p:nvCxnSpPr>
        <p:spPr>
          <a:xfrm>
            <a:off x="4980214" y="1069521"/>
            <a:ext cx="800100" cy="718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4776107" y="889907"/>
            <a:ext cx="1110343" cy="369332"/>
          </a:xfrm>
          <a:prstGeom prst="rect">
            <a:avLst/>
          </a:prstGeom>
          <a:noFill/>
        </p:spPr>
        <p:txBody>
          <a:bodyPr wrap="square" rtlCol="0">
            <a:spAutoFit/>
          </a:bodyPr>
          <a:lstStyle/>
          <a:p>
            <a:r>
              <a:rPr lang="fr-FR" dirty="0" smtClean="0"/>
              <a:t>1</a:t>
            </a:r>
            <a:endParaRPr lang="fr-FR" dirty="0"/>
          </a:p>
        </p:txBody>
      </p:sp>
      <p:sp>
        <p:nvSpPr>
          <p:cNvPr id="35" name="ZoneTexte 34"/>
          <p:cNvSpPr txBox="1"/>
          <p:nvPr/>
        </p:nvSpPr>
        <p:spPr>
          <a:xfrm>
            <a:off x="7788728" y="460313"/>
            <a:ext cx="1110343" cy="369332"/>
          </a:xfrm>
          <a:prstGeom prst="rect">
            <a:avLst/>
          </a:prstGeom>
          <a:noFill/>
        </p:spPr>
        <p:txBody>
          <a:bodyPr wrap="square" rtlCol="0">
            <a:spAutoFit/>
          </a:bodyPr>
          <a:lstStyle/>
          <a:p>
            <a:r>
              <a:rPr lang="fr-FR" dirty="0" smtClean="0"/>
              <a:t>8</a:t>
            </a:r>
            <a:endParaRPr lang="fr-FR" dirty="0"/>
          </a:p>
        </p:txBody>
      </p:sp>
      <p:cxnSp>
        <p:nvCxnSpPr>
          <p:cNvPr id="36" name="Connecteur droit 35"/>
          <p:cNvCxnSpPr/>
          <p:nvPr/>
        </p:nvCxnSpPr>
        <p:spPr>
          <a:xfrm flipH="1">
            <a:off x="7421336" y="788823"/>
            <a:ext cx="503465" cy="280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9277347" y="419491"/>
            <a:ext cx="402771" cy="369332"/>
          </a:xfrm>
          <a:prstGeom prst="rect">
            <a:avLst/>
          </a:prstGeom>
          <a:noFill/>
        </p:spPr>
        <p:txBody>
          <a:bodyPr wrap="square" rtlCol="0">
            <a:spAutoFit/>
          </a:bodyPr>
          <a:lstStyle/>
          <a:p>
            <a:r>
              <a:rPr lang="fr-FR" dirty="0" smtClean="0"/>
              <a:t>7</a:t>
            </a:r>
          </a:p>
        </p:txBody>
      </p:sp>
      <p:cxnSp>
        <p:nvCxnSpPr>
          <p:cNvPr id="42" name="Connecteur droit 41"/>
          <p:cNvCxnSpPr>
            <a:stCxn id="41" idx="1"/>
          </p:cNvCxnSpPr>
          <p:nvPr/>
        </p:nvCxnSpPr>
        <p:spPr>
          <a:xfrm flipH="1">
            <a:off x="9021536" y="604157"/>
            <a:ext cx="255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6452507" y="3821573"/>
            <a:ext cx="484412" cy="369332"/>
          </a:xfrm>
          <a:prstGeom prst="rect">
            <a:avLst/>
          </a:prstGeom>
          <a:noFill/>
        </p:spPr>
        <p:txBody>
          <a:bodyPr wrap="square" rtlCol="0">
            <a:spAutoFit/>
          </a:bodyPr>
          <a:lstStyle/>
          <a:p>
            <a:r>
              <a:rPr lang="fr-FR" dirty="0" smtClean="0"/>
              <a:t>26</a:t>
            </a:r>
          </a:p>
        </p:txBody>
      </p:sp>
      <p:cxnSp>
        <p:nvCxnSpPr>
          <p:cNvPr id="48" name="Connecteur droit 47"/>
          <p:cNvCxnSpPr/>
          <p:nvPr/>
        </p:nvCxnSpPr>
        <p:spPr>
          <a:xfrm>
            <a:off x="6809014" y="4014107"/>
            <a:ext cx="253093" cy="92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73068" y="6241801"/>
            <a:ext cx="1122629" cy="369332"/>
          </a:xfrm>
          <a:prstGeom prst="rect">
            <a:avLst/>
          </a:prstGeom>
          <a:noFill/>
        </p:spPr>
        <p:txBody>
          <a:bodyPr wrap="square" rtlCol="0">
            <a:spAutoFit/>
          </a:bodyPr>
          <a:lstStyle/>
          <a:p>
            <a:r>
              <a:rPr lang="fr-FR" dirty="0" smtClean="0">
                <a:hlinkClick r:id="rId3" action="ppaction://hlinkfile"/>
              </a:rPr>
              <a:t>Contenu</a:t>
            </a:r>
            <a:endParaRPr lang="en-US" dirty="0"/>
          </a:p>
        </p:txBody>
      </p:sp>
      <p:sp>
        <p:nvSpPr>
          <p:cNvPr id="7" name="Espace réservé de la date 6"/>
          <p:cNvSpPr>
            <a:spLocks noGrp="1"/>
          </p:cNvSpPr>
          <p:nvPr>
            <p:ph type="dt" sz="half" idx="10"/>
          </p:nvPr>
        </p:nvSpPr>
        <p:spPr/>
        <p:txBody>
          <a:bodyPr/>
          <a:lstStyle/>
          <a:p>
            <a:fld id="{419D286F-6155-4949-A5C8-4D2F9DCEE40A}" type="datetime7">
              <a:rPr lang="en-US" smtClean="0"/>
              <a:t>Nov-18</a:t>
            </a:fld>
            <a:endParaRPr lang="en-US"/>
          </a:p>
        </p:txBody>
      </p:sp>
      <p:sp>
        <p:nvSpPr>
          <p:cNvPr id="8" name="Espace réservé du pied de page 7"/>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2377988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17"/>
          <p:cNvPicPr>
            <a:picLocks noChangeAspect="1"/>
          </p:cNvPicPr>
          <p:nvPr/>
        </p:nvPicPr>
        <p:blipFill>
          <a:blip r:embed="rId2"/>
          <a:stretch>
            <a:fillRect/>
          </a:stretch>
        </p:blipFill>
        <p:spPr>
          <a:xfrm>
            <a:off x="7386121" y="2534508"/>
            <a:ext cx="4466342" cy="1935050"/>
          </a:xfrm>
          <a:prstGeom prst="rect">
            <a:avLst/>
          </a:prstGeom>
        </p:spPr>
      </p:pic>
      <p:sp>
        <p:nvSpPr>
          <p:cNvPr id="2" name="Title 1"/>
          <p:cNvSpPr>
            <a:spLocks noGrp="1"/>
          </p:cNvSpPr>
          <p:nvPr>
            <p:ph type="title"/>
          </p:nvPr>
        </p:nvSpPr>
        <p:spPr>
          <a:xfrm>
            <a:off x="838200" y="365125"/>
            <a:ext cx="5875638" cy="1325563"/>
          </a:xfrm>
        </p:spPr>
        <p:txBody>
          <a:bodyPr>
            <a:normAutofit/>
          </a:bodyPr>
          <a:lstStyle/>
          <a:p>
            <a:r>
              <a:rPr lang="fr-FR" sz="4000" dirty="0" smtClean="0"/>
              <a:t>Les trois catégories des pièces de transmission</a:t>
            </a:r>
            <a:endParaRPr lang="en-US" sz="4000" dirty="0"/>
          </a:p>
        </p:txBody>
      </p:sp>
      <p:pic>
        <p:nvPicPr>
          <p:cNvPr id="17" name="Picture 16"/>
          <p:cNvPicPr>
            <a:picLocks noChangeAspect="1"/>
          </p:cNvPicPr>
          <p:nvPr/>
        </p:nvPicPr>
        <p:blipFill rotWithShape="1">
          <a:blip r:embed="rId3"/>
          <a:srcRect l="1918" t="1825" r="53695" b="11542"/>
          <a:stretch/>
        </p:blipFill>
        <p:spPr>
          <a:xfrm>
            <a:off x="6519460" y="239667"/>
            <a:ext cx="2447926" cy="2305050"/>
          </a:xfrm>
          <a:prstGeom prst="rect">
            <a:avLst/>
          </a:prstGeom>
        </p:spPr>
      </p:pic>
      <p:sp>
        <p:nvSpPr>
          <p:cNvPr id="27" name="TextBox 26"/>
          <p:cNvSpPr txBox="1"/>
          <p:nvPr/>
        </p:nvSpPr>
        <p:spPr>
          <a:xfrm>
            <a:off x="6096000" y="2198989"/>
            <a:ext cx="376661" cy="381000"/>
          </a:xfrm>
          <a:prstGeom prst="rect">
            <a:avLst/>
          </a:prstGeom>
          <a:noFill/>
        </p:spPr>
        <p:txBody>
          <a:bodyPr wrap="square" rtlCol="0">
            <a:spAutoFit/>
          </a:bodyPr>
          <a:lstStyle/>
          <a:p>
            <a:r>
              <a:rPr lang="fr-FR" dirty="0" smtClean="0"/>
              <a:t>1</a:t>
            </a:r>
            <a:endParaRPr lang="en-US" dirty="0"/>
          </a:p>
        </p:txBody>
      </p:sp>
      <p:pic>
        <p:nvPicPr>
          <p:cNvPr id="28" name="Picture 27"/>
          <p:cNvPicPr>
            <a:picLocks noChangeAspect="1"/>
          </p:cNvPicPr>
          <p:nvPr/>
        </p:nvPicPr>
        <p:blipFill rotWithShape="1">
          <a:blip r:embed="rId3"/>
          <a:srcRect l="52471" t="2133" r="1588" b="12310"/>
          <a:stretch/>
        </p:blipFill>
        <p:spPr>
          <a:xfrm>
            <a:off x="9147767" y="268242"/>
            <a:ext cx="2533650" cy="2276475"/>
          </a:xfrm>
          <a:prstGeom prst="rect">
            <a:avLst/>
          </a:prstGeom>
        </p:spPr>
      </p:pic>
      <p:sp>
        <p:nvSpPr>
          <p:cNvPr id="29" name="TextBox 28"/>
          <p:cNvSpPr txBox="1"/>
          <p:nvPr/>
        </p:nvSpPr>
        <p:spPr>
          <a:xfrm>
            <a:off x="7480959" y="3925888"/>
            <a:ext cx="376661" cy="381000"/>
          </a:xfrm>
          <a:prstGeom prst="rect">
            <a:avLst/>
          </a:prstGeom>
          <a:noFill/>
        </p:spPr>
        <p:txBody>
          <a:bodyPr wrap="square" rtlCol="0">
            <a:spAutoFit/>
          </a:bodyPr>
          <a:lstStyle/>
          <a:p>
            <a:r>
              <a:rPr lang="fr-FR" dirty="0" smtClean="0"/>
              <a:t>2</a:t>
            </a:r>
            <a:endParaRPr lang="en-US" dirty="0"/>
          </a:p>
        </p:txBody>
      </p:sp>
      <p:sp>
        <p:nvSpPr>
          <p:cNvPr id="31" name="Rectangle 30"/>
          <p:cNvSpPr/>
          <p:nvPr/>
        </p:nvSpPr>
        <p:spPr>
          <a:xfrm>
            <a:off x="6119389" y="239667"/>
            <a:ext cx="5611072"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33423" y="3621472"/>
            <a:ext cx="4371975" cy="1638910"/>
          </a:xfrm>
          <a:prstGeom prst="rect">
            <a:avLst/>
          </a:prstGeom>
          <a:solidFill>
            <a:schemeClr val="bg1"/>
          </a:solidFill>
          <a:ln w="38100">
            <a:solidFill>
              <a:srgbClr val="FF0000"/>
            </a:solidFill>
          </a:ln>
        </p:spPr>
        <p:txBody>
          <a:bodyPr wrap="square">
            <a:spAutoFit/>
          </a:bodyPr>
          <a:lstStyle/>
          <a:p>
            <a:pPr algn="ctr"/>
            <a:r>
              <a:rPr lang="fr-FR" dirty="0" smtClean="0">
                <a:solidFill>
                  <a:srgbClr val="FF0000"/>
                </a:solidFill>
              </a:rPr>
              <a:t>C’est la catégorie la plus importante pour la transmission des fortes puissances. </a:t>
            </a:r>
          </a:p>
          <a:p>
            <a:pPr algn="ctr"/>
            <a:endParaRPr lang="fr-FR" sz="1050" dirty="0" smtClean="0">
              <a:solidFill>
                <a:srgbClr val="FF0000"/>
              </a:solidFill>
            </a:endParaRPr>
          </a:p>
          <a:p>
            <a:pPr algn="ctr"/>
            <a:r>
              <a:rPr lang="fr-FR" dirty="0" smtClean="0">
                <a:solidFill>
                  <a:srgbClr val="FF0000"/>
                </a:solidFill>
              </a:rPr>
              <a:t>Nous nous intéressons principalement à cette catégorie, mais tout abord une courte descriptions des deux autres catégories. </a:t>
            </a:r>
          </a:p>
        </p:txBody>
      </p:sp>
      <p:sp>
        <p:nvSpPr>
          <p:cNvPr id="33" name="Rectangle 32"/>
          <p:cNvSpPr/>
          <p:nvPr/>
        </p:nvSpPr>
        <p:spPr>
          <a:xfrm>
            <a:off x="1419225" y="3150118"/>
            <a:ext cx="2352675" cy="450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8"/>
          <p:cNvPicPr>
            <a:picLocks noChangeAspect="1"/>
          </p:cNvPicPr>
          <p:nvPr/>
        </p:nvPicPr>
        <p:blipFill>
          <a:blip r:embed="rId4"/>
          <a:stretch>
            <a:fillRect/>
          </a:stretch>
        </p:blipFill>
        <p:spPr>
          <a:xfrm>
            <a:off x="6013620" y="4498635"/>
            <a:ext cx="1869344" cy="2333273"/>
          </a:xfrm>
          <a:prstGeom prst="rect">
            <a:avLst/>
          </a:prstGeom>
        </p:spPr>
      </p:pic>
      <p:sp>
        <p:nvSpPr>
          <p:cNvPr id="35" name="Rectangle 34"/>
          <p:cNvSpPr/>
          <p:nvPr/>
        </p:nvSpPr>
        <p:spPr>
          <a:xfrm>
            <a:off x="7480959" y="5882514"/>
            <a:ext cx="524929" cy="78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23005" y="4479767"/>
            <a:ext cx="6211330" cy="23214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29"/>
          <p:cNvSpPr txBox="1"/>
          <p:nvPr/>
        </p:nvSpPr>
        <p:spPr>
          <a:xfrm>
            <a:off x="5890696" y="6463450"/>
            <a:ext cx="376661" cy="381000"/>
          </a:xfrm>
          <a:prstGeom prst="rect">
            <a:avLst/>
          </a:prstGeom>
          <a:noFill/>
        </p:spPr>
        <p:txBody>
          <a:bodyPr wrap="square" rtlCol="0">
            <a:spAutoFit/>
          </a:bodyPr>
          <a:lstStyle/>
          <a:p>
            <a:r>
              <a:rPr lang="fr-FR" dirty="0" smtClean="0"/>
              <a:t>3</a:t>
            </a:r>
            <a:endParaRPr lang="en-US" dirty="0"/>
          </a:p>
        </p:txBody>
      </p:sp>
      <p:pic>
        <p:nvPicPr>
          <p:cNvPr id="3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6540" b="6817"/>
          <a:stretch/>
        </p:blipFill>
        <p:spPr bwMode="auto">
          <a:xfrm>
            <a:off x="7904955" y="4498635"/>
            <a:ext cx="4159806" cy="230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9639300" y="6534149"/>
            <a:ext cx="2425461" cy="257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Slide Number Placeholder 3"/>
          <p:cNvSpPr>
            <a:spLocks noGrp="1"/>
          </p:cNvSpPr>
          <p:nvPr>
            <p:ph type="sldNum" sz="quarter" idx="12"/>
          </p:nvPr>
        </p:nvSpPr>
        <p:spPr>
          <a:xfrm>
            <a:off x="9321561" y="6471387"/>
            <a:ext cx="2743200" cy="365125"/>
          </a:xfrm>
        </p:spPr>
        <p:txBody>
          <a:bodyPr/>
          <a:lstStyle/>
          <a:p>
            <a:fld id="{20D68944-6564-4374-BCF3-9E9F36549B1D}" type="slidenum">
              <a:rPr lang="en-US" smtClean="0"/>
              <a:pPr/>
              <a:t>9</a:t>
            </a:fld>
            <a:endParaRPr lang="en-US" dirty="0"/>
          </a:p>
        </p:txBody>
      </p:sp>
      <p:sp>
        <p:nvSpPr>
          <p:cNvPr id="41" name="Content Placeholder 2"/>
          <p:cNvSpPr txBox="1">
            <a:spLocks/>
          </p:cNvSpPr>
          <p:nvPr/>
        </p:nvSpPr>
        <p:spPr>
          <a:xfrm>
            <a:off x="838200" y="1427083"/>
            <a:ext cx="10515600" cy="4786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Arial" panose="020B0604020202020204" pitchFamily="34" charset="0"/>
              <a:buAutoNum type="arabicPeriod"/>
            </a:pPr>
            <a:r>
              <a:rPr lang="fr-FR" dirty="0" smtClean="0"/>
              <a:t>Par poulies-courroie</a:t>
            </a:r>
          </a:p>
          <a:p>
            <a:pPr marL="514350" indent="-514350">
              <a:lnSpc>
                <a:spcPct val="150000"/>
              </a:lnSpc>
              <a:buFont typeface="Arial" panose="020B0604020202020204" pitchFamily="34" charset="0"/>
              <a:buAutoNum type="arabicPeriod"/>
            </a:pPr>
            <a:r>
              <a:rPr lang="fr-FR" dirty="0" smtClean="0"/>
              <a:t>Par chaîne</a:t>
            </a:r>
          </a:p>
          <a:p>
            <a:pPr marL="514350" indent="-514350">
              <a:lnSpc>
                <a:spcPct val="150000"/>
              </a:lnSpc>
              <a:buFont typeface="Arial" panose="020B0604020202020204" pitchFamily="34" charset="0"/>
              <a:buAutoNum type="arabicPeriod"/>
            </a:pPr>
            <a:r>
              <a:rPr lang="fr-FR" dirty="0" smtClean="0"/>
              <a:t>Par engrenages</a:t>
            </a:r>
            <a:endParaRPr lang="en-US" dirty="0"/>
          </a:p>
        </p:txBody>
      </p:sp>
      <p:sp>
        <p:nvSpPr>
          <p:cNvPr id="3" name="Espace réservé de la date 2"/>
          <p:cNvSpPr>
            <a:spLocks noGrp="1"/>
          </p:cNvSpPr>
          <p:nvPr>
            <p:ph type="dt" sz="half" idx="10"/>
          </p:nvPr>
        </p:nvSpPr>
        <p:spPr/>
        <p:txBody>
          <a:bodyPr/>
          <a:lstStyle/>
          <a:p>
            <a:fld id="{8292EF81-2F2E-49EB-9DE8-070B5E0BA763}" type="datetime7">
              <a:rPr lang="en-US" smtClean="0"/>
              <a:t>Nov-18</a:t>
            </a:fld>
            <a:endParaRPr lang="en-US"/>
          </a:p>
        </p:txBody>
      </p:sp>
      <p:sp>
        <p:nvSpPr>
          <p:cNvPr id="5" name="Espace réservé du pied de page 4"/>
          <p:cNvSpPr>
            <a:spLocks noGrp="1"/>
          </p:cNvSpPr>
          <p:nvPr>
            <p:ph type="ftr" sz="quarter" idx="11"/>
          </p:nvPr>
        </p:nvSpPr>
        <p:spPr/>
        <p:txBody>
          <a:bodyPr/>
          <a:lstStyle/>
          <a:p>
            <a:r>
              <a:rPr lang="en-US" smtClean="0"/>
              <a:t>DI9</a:t>
            </a:r>
            <a:endParaRPr lang="en-US"/>
          </a:p>
        </p:txBody>
      </p:sp>
    </p:spTree>
    <p:extLst>
      <p:ext uri="{BB962C8B-B14F-4D97-AF65-F5344CB8AC3E}">
        <p14:creationId xmlns:p14="http://schemas.microsoft.com/office/powerpoint/2010/main" val="807639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8188</Words>
  <Application>Microsoft Office PowerPoint</Application>
  <PresentationFormat>Personnalisé</PresentationFormat>
  <Paragraphs>1154</Paragraphs>
  <Slides>88</Slides>
  <Notes>4</Notes>
  <HiddenSlides>0</HiddenSlides>
  <MMClips>0</MMClips>
  <ScaleCrop>false</ScaleCrop>
  <HeadingPairs>
    <vt:vector size="4" baseType="variant">
      <vt:variant>
        <vt:lpstr>Thème</vt:lpstr>
      </vt:variant>
      <vt:variant>
        <vt:i4>1</vt:i4>
      </vt:variant>
      <vt:variant>
        <vt:lpstr>Titres des diapositives</vt:lpstr>
      </vt:variant>
      <vt:variant>
        <vt:i4>88</vt:i4>
      </vt:variant>
    </vt:vector>
  </HeadingPairs>
  <TitlesOfParts>
    <vt:vector size="89" baseType="lpstr">
      <vt:lpstr>Office Theme</vt:lpstr>
      <vt:lpstr>Dessin Industriel 9  Transmission de puissance </vt:lpstr>
      <vt:lpstr>Les pièces normalisées sont :</vt:lpstr>
      <vt:lpstr>Pièces de transmission</vt:lpstr>
      <vt:lpstr>Pièces de transmission</vt:lpstr>
      <vt:lpstr>Pièces de transmission</vt:lpstr>
      <vt:lpstr>Les trois catégories des pièces de transmission</vt:lpstr>
      <vt:lpstr>Les trois catégories des pièces de transmission</vt:lpstr>
      <vt:lpstr>Les trois catégories des pièces de transmission</vt:lpstr>
      <vt:lpstr>Les trois catégories des pièces de transmission</vt:lpstr>
      <vt:lpstr>poulies-courroie  (ang : pulley / belt drive)</vt:lpstr>
      <vt:lpstr>poulies-courroie  (ang : pulley / belt drive)</vt:lpstr>
      <vt:lpstr>poulies-courroie  (ang : pulley / belt drive)</vt:lpstr>
      <vt:lpstr>Représentations simplifiés avec le diamètre primitif  </vt:lpstr>
      <vt:lpstr>Représentations simplifiés avec le diamètre primitif  </vt:lpstr>
      <vt:lpstr>Roues à chaîne (ang : roller chain) </vt:lpstr>
      <vt:lpstr>Roues à chaîne (ang : roller chain) </vt:lpstr>
      <vt:lpstr>Engrenages </vt:lpstr>
      <vt:lpstr>Engrenages </vt:lpstr>
      <vt:lpstr>Engrenages </vt:lpstr>
      <vt:lpstr>Engrenages </vt:lpstr>
      <vt:lpstr>Caractérisations des engrenages </vt:lpstr>
      <vt:lpstr>Caractérisations des engrenages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Caractérisations des engrenages </vt:lpstr>
      <vt:lpstr>Caractérisations des engrenages </vt:lpstr>
      <vt:lpstr>Module</vt:lpstr>
      <vt:lpstr>Module</vt:lpstr>
      <vt:lpstr>Module</vt:lpstr>
      <vt:lpstr>Module</vt:lpstr>
      <vt:lpstr>Module</vt:lpstr>
      <vt:lpstr>Module</vt:lpstr>
      <vt:lpstr>Module</vt:lpstr>
      <vt:lpstr>Module</vt:lpstr>
      <vt:lpstr>Module</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Représentations normalisées des engrenages</vt:lpstr>
      <vt:lpstr>Sommaire : Représentations normalisées des engrenages</vt:lpstr>
      <vt:lpstr>Sommaire : Représentations normalisées des engrenages</vt:lpstr>
      <vt:lpstr>Présentation PowerPoint</vt:lpstr>
      <vt:lpstr>Présentation PowerPoint</vt:lpstr>
      <vt:lpstr>Exercice 1 : Exemples de ISO</vt:lpstr>
      <vt:lpstr>Exercice 2</vt:lpstr>
      <vt:lpstr>Exercice 3</vt:lpstr>
      <vt:lpstr>Exercice 4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Dessin Industriel 8  Guidage en Rotation et Etanchéité</dc:title>
  <dc:creator>Konstantinos Politis</dc:creator>
  <cp:lastModifiedBy>Konstantinos POLITIS</cp:lastModifiedBy>
  <cp:revision>202</cp:revision>
  <dcterms:created xsi:type="dcterms:W3CDTF">2018-10-15T03:25:27Z</dcterms:created>
  <dcterms:modified xsi:type="dcterms:W3CDTF">2018-11-09T12:37:16Z</dcterms:modified>
</cp:coreProperties>
</file>